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5"/>
  </p:notesMasterIdLst>
  <p:sldIdLst>
    <p:sldId id="401" r:id="rId5"/>
    <p:sldId id="402" r:id="rId6"/>
    <p:sldId id="403" r:id="rId7"/>
    <p:sldId id="404" r:id="rId8"/>
    <p:sldId id="411" r:id="rId9"/>
    <p:sldId id="396" r:id="rId10"/>
    <p:sldId id="418" r:id="rId11"/>
    <p:sldId id="397" r:id="rId12"/>
    <p:sldId id="406" r:id="rId13"/>
    <p:sldId id="405" r:id="rId14"/>
    <p:sldId id="410" r:id="rId15"/>
    <p:sldId id="407" r:id="rId16"/>
    <p:sldId id="417" r:id="rId17"/>
    <p:sldId id="408" r:id="rId18"/>
    <p:sldId id="409" r:id="rId19"/>
    <p:sldId id="412" r:id="rId20"/>
    <p:sldId id="414" r:id="rId21"/>
    <p:sldId id="413" r:id="rId22"/>
    <p:sldId id="415" r:id="rId23"/>
    <p:sldId id="41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08" autoAdjust="0"/>
  </p:normalViewPr>
  <p:slideViewPr>
    <p:cSldViewPr snapToGrid="0">
      <p:cViewPr varScale="1">
        <p:scale>
          <a:sx n="88" d="100"/>
          <a:sy n="88" d="100"/>
        </p:scale>
        <p:origin x="255" y="57"/>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11/11/2023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lstStyle/>
          <a:p>
            <a:r>
              <a:rPr lang="en-US" dirty="0"/>
              <a:t>Reverse Polish Notation</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a:t>Year 13</a:t>
            </a:r>
          </a:p>
          <a:p>
            <a:r>
              <a:rPr lang="en-US" dirty="0"/>
              <a:t>A level</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nchor="ctr"/>
          <a:lstStyle/>
          <a:p>
            <a:r>
              <a:rPr lang="en-US" b="1" dirty="0"/>
              <a:t>Context Free language</a:t>
            </a:r>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latin typeface="+mj-lt"/>
              </a:rPr>
              <a:t>Walt Disney</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10</a:t>
            </a:fld>
            <a:endParaRPr lang="en-US" dirty="0"/>
          </a:p>
        </p:txBody>
      </p:sp>
    </p:spTree>
    <p:extLst>
      <p:ext uri="{BB962C8B-B14F-4D97-AF65-F5344CB8AC3E}">
        <p14:creationId xmlns:p14="http://schemas.microsoft.com/office/powerpoint/2010/main" val="3079534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What is Context Free Grammar</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11</a:t>
            </a:fld>
            <a:endParaRPr lang="en-US" dirty="0"/>
          </a:p>
        </p:txBody>
      </p:sp>
      <p:sp>
        <p:nvSpPr>
          <p:cNvPr id="4" name="Content Placeholder 3">
            <a:extLst>
              <a:ext uri="{FF2B5EF4-FFF2-40B4-BE49-F238E27FC236}">
                <a16:creationId xmlns:a16="http://schemas.microsoft.com/office/drawing/2014/main" id="{98594E78-3309-DFF5-26A3-BFF9E71C8975}"/>
              </a:ext>
            </a:extLst>
          </p:cNvPr>
          <p:cNvSpPr>
            <a:spLocks noGrp="1"/>
          </p:cNvSpPr>
          <p:nvPr>
            <p:ph idx="1"/>
          </p:nvPr>
        </p:nvSpPr>
        <p:spPr>
          <a:xfrm>
            <a:off x="838200" y="1767840"/>
            <a:ext cx="7772400" cy="4160520"/>
          </a:xfrm>
        </p:spPr>
        <p:txBody>
          <a:bodyPr/>
          <a:lstStyle/>
          <a:p>
            <a:pPr marL="0" indent="0">
              <a:lnSpc>
                <a:spcPct val="150000"/>
              </a:lnSpc>
              <a:spcAft>
                <a:spcPts val="800"/>
              </a:spcAft>
              <a:buNone/>
            </a:pPr>
            <a:r>
              <a:rPr lang="en-US" sz="1800" dirty="0">
                <a:solidFill>
                  <a:srgbClr val="212121"/>
                </a:solidFill>
                <a:effectLst/>
                <a:latin typeface="Bookman Old Style" panose="02050604050505020204" pitchFamily="18" charset="0"/>
                <a:ea typeface="Calibri" panose="020F0502020204030204" pitchFamily="34" charset="0"/>
                <a:cs typeface="Noto Serif" panose="020B0604020202020204" pitchFamily="18" charset="0"/>
              </a:rPr>
              <a:t>A </a:t>
            </a:r>
            <a:r>
              <a:rPr lang="en-US" sz="1800" dirty="0">
                <a:effectLst/>
                <a:latin typeface="Bookman Old Style" panose="02050604050505020204" pitchFamily="18" charset="0"/>
                <a:ea typeface="Calibri" panose="020F0502020204030204" pitchFamily="34" charset="0"/>
                <a:cs typeface="Noto Serif" panose="020B0604020202020204" pitchFamily="18" charset="0"/>
              </a:rPr>
              <a:t>Context-Free Grammar</a:t>
            </a:r>
            <a:r>
              <a:rPr lang="en-US" sz="1800" dirty="0">
                <a:solidFill>
                  <a:srgbClr val="212121"/>
                </a:solidFill>
                <a:effectLst/>
                <a:latin typeface="Bookman Old Style" panose="02050604050505020204" pitchFamily="18" charset="0"/>
                <a:ea typeface="Calibri" panose="020F0502020204030204" pitchFamily="34" charset="0"/>
                <a:cs typeface="Noto Serif" panose="020B0604020202020204" pitchFamily="18" charset="0"/>
              </a:rPr>
              <a:t> is a set of rules that define the syntax of a programming language what is and is not a valid sequence of “tokens”. </a:t>
            </a:r>
            <a:endParaRPr lang="en-US" sz="1800" dirty="0">
              <a:effectLst/>
              <a:latin typeface="Bookman Old Style" panose="02050604050505020204" pitchFamily="18" charset="0"/>
              <a:ea typeface="Calibri" panose="020F0502020204030204" pitchFamily="34" charset="0"/>
              <a:cs typeface="Times New Roman" panose="02020603050405020304" pitchFamily="18" charset="0"/>
            </a:endParaRPr>
          </a:p>
          <a:p>
            <a:pPr marL="0" indent="0">
              <a:lnSpc>
                <a:spcPct val="150000"/>
              </a:lnSpc>
              <a:spcAft>
                <a:spcPts val="800"/>
              </a:spcAft>
              <a:buNone/>
            </a:pPr>
            <a:r>
              <a:rPr lang="en-US" sz="1800" dirty="0">
                <a:solidFill>
                  <a:srgbClr val="212121"/>
                </a:solidFill>
                <a:effectLst/>
                <a:latin typeface="Bookman Old Style" panose="02050604050505020204" pitchFamily="18" charset="0"/>
                <a:ea typeface="Calibri" panose="020F0502020204030204" pitchFamily="34" charset="0"/>
                <a:cs typeface="Noto Serif" panose="020B0604020202020204" pitchFamily="18" charset="0"/>
              </a:rPr>
              <a:t>All programming languages are context-free grammars — a compiler reads your code to make sure it conforms to specific rules and informs you of any errors. These rules are not limited to the production of text, and can be used for music, visual designs, etc.</a:t>
            </a:r>
            <a:endParaRPr lang="en-US" sz="1800" dirty="0">
              <a:effectLst/>
              <a:latin typeface="Bookman Old Style" panose="020506040505050202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7015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Types of context Free Language</a:t>
            </a:r>
          </a:p>
        </p:txBody>
      </p:sp>
      <p:sp>
        <p:nvSpPr>
          <p:cNvPr id="3" name="Text Placeholder 2">
            <a:extLst>
              <a:ext uri="{FF2B5EF4-FFF2-40B4-BE49-F238E27FC236}">
                <a16:creationId xmlns:a16="http://schemas.microsoft.com/office/drawing/2014/main" id="{90C0EF52-4912-4B03-AC36-1F323C916D80}"/>
              </a:ext>
            </a:extLst>
          </p:cNvPr>
          <p:cNvSpPr>
            <a:spLocks noGrp="1"/>
          </p:cNvSpPr>
          <p:nvPr>
            <p:ph type="body" idx="1"/>
          </p:nvPr>
        </p:nvSpPr>
        <p:spPr>
          <a:xfrm>
            <a:off x="838200" y="2011680"/>
            <a:ext cx="5398452" cy="636016"/>
          </a:xfrm>
        </p:spPr>
        <p:txBody>
          <a:bodyPr/>
          <a:lstStyle/>
          <a:p>
            <a:r>
              <a:rPr lang="en-US" sz="2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BNF (Backus–</a:t>
            </a:r>
            <a:r>
              <a:rPr lang="en-US" sz="2800" dirty="0" err="1">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Naur</a:t>
            </a:r>
            <a:r>
              <a:rPr lang="en-US" sz="2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Form)</a:t>
            </a:r>
            <a:endParaRPr lang="en-US" dirty="0"/>
          </a:p>
        </p:txBody>
      </p:sp>
      <p:sp>
        <p:nvSpPr>
          <p:cNvPr id="4" name="Content Placeholder 3">
            <a:extLst>
              <a:ext uri="{FF2B5EF4-FFF2-40B4-BE49-F238E27FC236}">
                <a16:creationId xmlns:a16="http://schemas.microsoft.com/office/drawing/2014/main" id="{B32D0151-A8F0-46E3-8A2B-11A93ECEEC14}"/>
              </a:ext>
            </a:extLst>
          </p:cNvPr>
          <p:cNvSpPr>
            <a:spLocks noGrp="1"/>
          </p:cNvSpPr>
          <p:nvPr>
            <p:ph sz="half" idx="2"/>
          </p:nvPr>
        </p:nvSpPr>
        <p:spPr>
          <a:xfrm>
            <a:off x="839788" y="3127248"/>
            <a:ext cx="9757092" cy="3063240"/>
          </a:xfrm>
        </p:spPr>
        <p:txBody>
          <a:bodyPr>
            <a:normAutofit/>
          </a:bodyPr>
          <a:lstStyle/>
          <a:p>
            <a:pPr marL="0" indent="0">
              <a:lnSpc>
                <a:spcPct val="150000"/>
              </a:lnSpc>
              <a:buNone/>
            </a:pP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BNF (Backus–</a:t>
            </a:r>
            <a:r>
              <a:rPr lang="en-US" sz="1800" dirty="0" err="1">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Naur</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Form) is a context-free grammar commonly used by developers of programming languages to specify the syntax rules of a language. </a:t>
            </a:r>
            <a:endParaRPr lang="en-US" sz="1800" dirty="0">
              <a:effectLst/>
              <a:latin typeface="Bookman Old Style" panose="02050604050505020204" pitchFamily="18" charset="0"/>
              <a:ea typeface="Times New Roman" panose="02020603050405020304" pitchFamily="18" charset="0"/>
            </a:endParaRPr>
          </a:p>
          <a:p>
            <a:pPr marL="0" indent="0">
              <a:lnSpc>
                <a:spcPct val="150000"/>
              </a:lnSpc>
              <a:buNone/>
            </a:pPr>
            <a:r>
              <a:rPr lang="en-US" sz="1600" i="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(John Backus was a program language designer who devised a notation to document IAL (an early implementation of Algol). Peter </a:t>
            </a:r>
            <a:r>
              <a:rPr lang="en-US" sz="1600" i="1" dirty="0" err="1">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Naur</a:t>
            </a:r>
            <a:r>
              <a:rPr lang="en-US" sz="1600" i="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later worked on Backus’ findings, and the notation was jointly credited to both computer scientists.</a:t>
            </a:r>
            <a:endParaRPr lang="en-US" sz="1600" i="1" dirty="0">
              <a:effectLst/>
              <a:latin typeface="Bookman Old Style" panose="02050604050505020204" pitchFamily="18" charset="0"/>
              <a:ea typeface="Times New Roman" panose="02020603050405020304" pitchFamily="18" charset="0"/>
            </a:endParaRPr>
          </a:p>
          <a:p>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12</a:t>
            </a:fld>
            <a:endParaRPr lang="en-US" dirty="0"/>
          </a:p>
        </p:txBody>
      </p:sp>
    </p:spTree>
    <p:extLst>
      <p:ext uri="{BB962C8B-B14F-4D97-AF65-F5344CB8AC3E}">
        <p14:creationId xmlns:p14="http://schemas.microsoft.com/office/powerpoint/2010/main" val="1241505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B77DDC-3F1C-BB3D-61AD-CC3747462AFD}"/>
              </a:ext>
            </a:extLst>
          </p:cNvPr>
          <p:cNvSpPr>
            <a:spLocks noGrp="1"/>
          </p:cNvSpPr>
          <p:nvPr>
            <p:ph type="sldNum" sz="quarter" idx="12"/>
          </p:nvPr>
        </p:nvSpPr>
        <p:spPr/>
        <p:txBody>
          <a:bodyPr/>
          <a:lstStyle/>
          <a:p>
            <a:fld id="{B9713C8C-8E70-45D5-AE59-23E60168254E}" type="slidenum">
              <a:rPr lang="en-US" smtClean="0"/>
              <a:t>13</a:t>
            </a:fld>
            <a:endParaRPr lang="en-US" dirty="0"/>
          </a:p>
        </p:txBody>
      </p:sp>
      <p:pic>
        <p:nvPicPr>
          <p:cNvPr id="5" name="BNF and syntax diagrams">
            <a:hlinkClick r:id="" action="ppaction://media"/>
            <a:extLst>
              <a:ext uri="{FF2B5EF4-FFF2-40B4-BE49-F238E27FC236}">
                <a16:creationId xmlns:a16="http://schemas.microsoft.com/office/drawing/2014/main" id="{0C301D4C-E1E3-84FA-6F38-21CED3D727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5160" y="1097279"/>
            <a:ext cx="10515600" cy="5441633"/>
          </a:xfrm>
          <a:prstGeom prst="rect">
            <a:avLst/>
          </a:prstGeom>
        </p:spPr>
      </p:pic>
      <p:sp>
        <p:nvSpPr>
          <p:cNvPr id="6" name="Title 1">
            <a:extLst>
              <a:ext uri="{FF2B5EF4-FFF2-40B4-BE49-F238E27FC236}">
                <a16:creationId xmlns:a16="http://schemas.microsoft.com/office/drawing/2014/main" id="{6D68508E-7B02-525B-27F2-E475CE3CA3C3}"/>
              </a:ext>
            </a:extLst>
          </p:cNvPr>
          <p:cNvSpPr txBox="1">
            <a:spLocks/>
          </p:cNvSpPr>
          <p:nvPr/>
        </p:nvSpPr>
        <p:spPr>
          <a:xfrm>
            <a:off x="839788" y="365125"/>
            <a:ext cx="10515600" cy="1325563"/>
          </a:xfrm>
          <a:prstGeom prst="rect">
            <a:avLst/>
          </a:prstGeom>
        </p:spPr>
        <p:txBody>
          <a:bodyPr/>
          <a:lst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a:lstStyle>
          <a:p>
            <a:r>
              <a:rPr lang="en-US" sz="3600" dirty="0"/>
              <a:t>Watch the Video and notes the salient point</a:t>
            </a:r>
          </a:p>
        </p:txBody>
      </p:sp>
    </p:spTree>
    <p:extLst>
      <p:ext uri="{BB962C8B-B14F-4D97-AF65-F5344CB8AC3E}">
        <p14:creationId xmlns:p14="http://schemas.microsoft.com/office/powerpoint/2010/main" val="205373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7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2"/>
          <a:srcRect t="15" b="15"/>
          <a:stretch/>
        </p:blipFill>
        <p:spPr>
          <a:xfrm>
            <a:off x="167780" y="-47431"/>
            <a:ext cx="5414116" cy="2553582"/>
          </a:xfrm>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a:xfrm>
            <a:off x="6739128" y="365760"/>
            <a:ext cx="4617720" cy="863600"/>
          </a:xfrm>
        </p:spPr>
        <p:txBody>
          <a:bodyPr anchor="t"/>
          <a:lstStyle/>
          <a:p>
            <a:r>
              <a:rPr lang="en-US" sz="40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How it works?</a:t>
            </a:r>
            <a:endParaRPr lang="en-US" sz="4000" dirty="0">
              <a:effectLst/>
              <a:latin typeface="Times New Roman" panose="02020603050405020304" pitchFamily="18" charset="0"/>
              <a:ea typeface="Times New Roman" panose="02020603050405020304" pitchFamily="18" charset="0"/>
            </a:endParaRP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a:xfrm>
            <a:off x="6177280" y="1584960"/>
            <a:ext cx="5179568" cy="4596384"/>
          </a:xfrm>
        </p:spPr>
        <p:txBody>
          <a:bodyPr/>
          <a:lstStyle/>
          <a:p>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BNF uses a range of symbols and expressions to create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production rules</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p>
          <a:p>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It uses statements in which the left-hand side is defined by the right-hand side.</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In the creation of production rules </a:t>
            </a:r>
            <a:r>
              <a:rPr lang="en-US" sz="1800" b="1" u="sng"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terminals </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and </a:t>
            </a:r>
            <a:r>
              <a:rPr lang="en-US" sz="1800" b="1" u="sng"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non-terminals</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are used.</a:t>
            </a:r>
            <a:endParaRPr lang="en-US" sz="1800" dirty="0">
              <a:effectLst/>
              <a:latin typeface="Times New Roman" panose="02020603050405020304" pitchFamily="18" charset="0"/>
              <a:ea typeface="Times New Roman" panose="02020603050405020304" pitchFamily="18" charset="0"/>
            </a:endParaRPr>
          </a:p>
          <a:p>
            <a:pPr marL="0" indent="0">
              <a:buNone/>
            </a:pPr>
            <a:r>
              <a:rPr lang="en-US" sz="1800" dirty="0"/>
              <a:t>. </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14</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a:xfrm>
            <a:off x="2626360" y="579120"/>
            <a:ext cx="4443984" cy="1387220"/>
          </a:xfrm>
        </p:spPr>
        <p:txBody>
          <a:bodyPr anchor="t"/>
          <a:lstStyle/>
          <a:p>
            <a:r>
              <a:rPr lang="en-US" dirty="0"/>
              <a:t>Non-terminals-: </a:t>
            </a:r>
          </a:p>
        </p:txBody>
      </p:sp>
      <p:sp>
        <p:nvSpPr>
          <p:cNvPr id="13" name="TextBox 12">
            <a:extLst>
              <a:ext uri="{FF2B5EF4-FFF2-40B4-BE49-F238E27FC236}">
                <a16:creationId xmlns:a16="http://schemas.microsoft.com/office/drawing/2014/main" id="{21520002-B887-A9B9-3299-D44872664F7B}"/>
              </a:ext>
            </a:extLst>
          </p:cNvPr>
          <p:cNvSpPr txBox="1"/>
          <p:nvPr/>
        </p:nvSpPr>
        <p:spPr>
          <a:xfrm>
            <a:off x="624840" y="1272730"/>
            <a:ext cx="10246360" cy="4843377"/>
          </a:xfrm>
          <a:prstGeom prst="rect">
            <a:avLst/>
          </a:prstGeom>
          <a:noFill/>
        </p:spPr>
        <p:txBody>
          <a:bodyPr wrap="square">
            <a:spAutoFit/>
          </a:bodyPr>
          <a:lstStyle/>
          <a:p>
            <a:pPr>
              <a:lnSpc>
                <a:spcPct val="107000"/>
              </a:lnSpc>
              <a:spcAft>
                <a:spcPts val="800"/>
              </a:spcAft>
            </a:pPr>
            <a:b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b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These are text which </a:t>
            </a:r>
            <a:r>
              <a:rPr lang="en-US" dirty="0">
                <a:solidFill>
                  <a:srgbClr val="000000"/>
                </a:solidFill>
                <a:latin typeface="Bookman Old Style" panose="02050604050505020204" pitchFamily="18" charset="0"/>
                <a:ea typeface="Times New Roman" panose="02020603050405020304" pitchFamily="18" charset="0"/>
                <a:cs typeface="Arial" panose="020B0604020202020204" pitchFamily="34" charset="0"/>
              </a:rPr>
              <a:t>are</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placed inside of angle brackets</a:t>
            </a:r>
          </a:p>
          <a:p>
            <a:pPr>
              <a:lnSpc>
                <a:spcPct val="107000"/>
              </a:lnSpc>
              <a:spcAft>
                <a:spcPts val="800"/>
              </a:spcAft>
            </a:pPr>
            <a:r>
              <a:rPr lang="en-US" dirty="0">
                <a:solidFill>
                  <a:srgbClr val="000000"/>
                </a:solidFill>
                <a:latin typeface="Bookman Old Style" panose="02050604050505020204" pitchFamily="18" charset="0"/>
                <a:ea typeface="Times New Roman" panose="02020603050405020304" pitchFamily="18" charset="0"/>
                <a:cs typeface="Arial" panose="020B0604020202020204" pitchFamily="34" charset="0"/>
              </a:rPr>
              <a:t>They are also referred to as m</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eta-components or syntactic variables.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solidFill>
                <a:srgbClr val="000000"/>
              </a:solidFill>
              <a:effectLst/>
              <a:latin typeface="Bookman Old Style" panose="02050604050505020204" pitchFamily="18" charset="0"/>
              <a:ea typeface="Calibri" panose="020F0502020204030204" pitchFamily="34" charset="0"/>
              <a:cs typeface="Arial" panose="020B0604020202020204" pitchFamily="34" charset="0"/>
            </a:endParaRPr>
          </a:p>
          <a:p>
            <a:pPr>
              <a:lnSpc>
                <a:spcPct val="107000"/>
              </a:lnSpc>
              <a:spcAft>
                <a:spcPts val="800"/>
              </a:spcAft>
            </a:pPr>
            <a:r>
              <a:rPr lang="en-US" sz="1800" dirty="0">
                <a:solidFill>
                  <a:srgbClr val="000000"/>
                </a:solidFill>
                <a:effectLst/>
                <a:latin typeface="Bookman Old Style" panose="02050604050505020204" pitchFamily="18" charset="0"/>
                <a:ea typeface="Calibri" panose="020F0502020204030204" pitchFamily="34" charset="0"/>
                <a:cs typeface="Arial" panose="020B0604020202020204" pitchFamily="34" charset="0"/>
              </a:rPr>
              <a:t>The chevrons/bracket (&lt; &gt;) are used to denote a </a:t>
            </a:r>
            <a:r>
              <a:rPr lang="en-US" sz="1800" b="1" dirty="0">
                <a:effectLst/>
                <a:latin typeface="Bookman Old Style" panose="02050604050505020204" pitchFamily="18" charset="0"/>
                <a:ea typeface="Calibri" panose="020F0502020204030204" pitchFamily="34" charset="0"/>
                <a:cs typeface="Times New Roman" panose="02020603050405020304" pitchFamily="18" charset="0"/>
              </a:rPr>
              <a:t>non-terminal symbol</a:t>
            </a:r>
            <a:r>
              <a:rPr lang="en-US" sz="1800" dirty="0">
                <a:solidFill>
                  <a:srgbClr val="000000"/>
                </a:solidFill>
                <a:effectLst/>
                <a:latin typeface="Bookman Old Style" panose="02050604050505020204" pitchFamily="18" charset="0"/>
                <a:ea typeface="Calibri" panose="020F0502020204030204" pitchFamily="34" charset="0"/>
                <a:cs typeface="Arial" panose="020B0604020202020204" pitchFamily="34"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Bookman Old Style" panose="02050604050505020204" pitchFamily="18" charset="0"/>
                <a:ea typeface="Calibri" panose="020F0502020204030204" pitchFamily="34" charset="0"/>
                <a:cs typeface="Arial" panose="020B0604020202020204" pitchFamily="34" charset="0"/>
              </a:rPr>
              <a:t>These symbols appears on the right side of the production rules. </a:t>
            </a:r>
          </a:p>
          <a:p>
            <a:pPr>
              <a:lnSpc>
                <a:spcPct val="107000"/>
              </a:lnSpc>
              <a:spcAft>
                <a:spcPts val="800"/>
              </a:spcAft>
            </a:pPr>
            <a:r>
              <a:rPr lang="en-US" sz="1800" dirty="0">
                <a:solidFill>
                  <a:srgbClr val="000000"/>
                </a:solidFill>
                <a:effectLst/>
                <a:latin typeface="Bookman Old Style" panose="02050604050505020204" pitchFamily="18" charset="0"/>
                <a:ea typeface="Calibri" panose="020F0502020204030204" pitchFamily="34" charset="0"/>
                <a:cs typeface="Arial" panose="020B0604020202020204" pitchFamily="34" charset="0"/>
              </a:rPr>
              <a:t>It</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means it can be broken down further into either more non-terminals, terminals or a combination of the two.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endParaRPr lang="en-US" sz="2800" dirty="0">
              <a:effectLst/>
              <a:latin typeface="Times New Roman" panose="02020603050405020304" pitchFamily="18" charset="0"/>
              <a:ea typeface="Times New Roman" panose="02020603050405020304" pitchFamily="18" charset="0"/>
            </a:endParaRPr>
          </a:p>
          <a:p>
            <a:pPr>
              <a:lnSpc>
                <a:spcPct val="150000"/>
              </a:lnSpc>
            </a:pP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Consider the following production rule:</a:t>
            </a:r>
            <a:endParaRPr lang="en-US" sz="2800" dirty="0">
              <a:effectLst/>
              <a:latin typeface="Bookman Old Style" panose="02050604050505020204" pitchFamily="18" charset="0"/>
              <a:ea typeface="Times New Roman" panose="02020603050405020304" pitchFamily="18" charset="0"/>
            </a:endParaRPr>
          </a:p>
          <a:p>
            <a:pPr>
              <a:lnSpc>
                <a:spcPct val="150000"/>
              </a:lnSpc>
              <a:spcAft>
                <a:spcPts val="800"/>
              </a:spcAft>
            </a:pP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Non-terminal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&lt;</a:t>
            </a:r>
            <a:r>
              <a:rPr lang="en-US" sz="1800" b="1" dirty="0" err="1">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FullName</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&gt;</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could be defined by three more non terminals as follows:</a:t>
            </a:r>
            <a:endParaRPr lang="en-US" sz="2400" dirty="0">
              <a:effectLst/>
              <a:latin typeface="Bookman Old Style" panose="02050604050505020204" pitchFamily="18" charset="0"/>
              <a:ea typeface="Calibri" panose="020F0502020204030204" pitchFamily="34" charset="0"/>
              <a:cs typeface="Times New Roman" panose="02020603050405020304" pitchFamily="18" charset="0"/>
            </a:endParaRPr>
          </a:p>
          <a:p>
            <a:pPr marL="914400">
              <a:spcAft>
                <a:spcPts val="500"/>
              </a:spcAft>
            </a:pPr>
            <a:b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b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&lt;</a:t>
            </a:r>
            <a:r>
              <a:rPr lang="en-US" sz="1800" dirty="0" err="1">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FullName</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&gt;::= &lt;Title&gt;&lt;Forename&gt;&lt;Surname&gt;</a:t>
            </a:r>
            <a:endParaRPr lang="en-US" sz="2800" dirty="0">
              <a:effectLst/>
              <a:latin typeface="Times New Roman" panose="02020603050405020304" pitchFamily="18" charset="0"/>
              <a:ea typeface="Times New Roman" panose="02020603050405020304" pitchFamily="18" charset="0"/>
            </a:endParaRPr>
          </a:p>
        </p:txBody>
      </p:sp>
      <p:sp>
        <p:nvSpPr>
          <p:cNvPr id="17" name="Picture Placeholder 16">
            <a:extLst>
              <a:ext uri="{FF2B5EF4-FFF2-40B4-BE49-F238E27FC236}">
                <a16:creationId xmlns:a16="http://schemas.microsoft.com/office/drawing/2014/main" id="{6F71004D-6D57-6C0F-5C19-2C8E2A899C81}"/>
              </a:ext>
            </a:extLst>
          </p:cNvPr>
          <p:cNvSpPr>
            <a:spLocks noGrp="1"/>
          </p:cNvSpPr>
          <p:nvPr>
            <p:ph type="pic" sz="quarter" idx="17"/>
          </p:nvPr>
        </p:nvSpPr>
        <p:spPr>
          <a:xfrm>
            <a:off x="7257454" y="440727"/>
            <a:ext cx="4309706" cy="1117600"/>
          </a:xfrm>
        </p:spPr>
        <p:txBody>
          <a:bodyPr/>
          <a:lstStyle/>
          <a:p>
            <a:endParaRPr lang="en-US"/>
          </a:p>
        </p:txBody>
      </p:sp>
    </p:spTree>
    <p:extLst>
      <p:ext uri="{BB962C8B-B14F-4D97-AF65-F5344CB8AC3E}">
        <p14:creationId xmlns:p14="http://schemas.microsoft.com/office/powerpoint/2010/main" val="2420767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ACECA-2503-A281-E4F1-0D01323BCB09}"/>
              </a:ext>
            </a:extLst>
          </p:cNvPr>
          <p:cNvSpPr>
            <a:spLocks noGrp="1"/>
          </p:cNvSpPr>
          <p:nvPr>
            <p:ph idx="1"/>
          </p:nvPr>
        </p:nvSpPr>
        <p:spPr>
          <a:xfrm>
            <a:off x="574040" y="1145667"/>
            <a:ext cx="2504440" cy="2192528"/>
          </a:xfrm>
        </p:spPr>
        <p:txBody>
          <a:bodyPr/>
          <a:lstStyle/>
          <a:p>
            <a:pPr marL="0" indent="0">
              <a:buNone/>
            </a:pPr>
            <a:r>
              <a:rPr lang="en-US" sz="36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Terminals</a:t>
            </a:r>
            <a:endParaRPr lang="en-US" sz="3600" dirty="0">
              <a:effectLst/>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endParaRPr lang="en-US" dirty="0"/>
          </a:p>
        </p:txBody>
      </p:sp>
      <p:sp>
        <p:nvSpPr>
          <p:cNvPr id="4" name="Text Placeholder 3">
            <a:extLst>
              <a:ext uri="{FF2B5EF4-FFF2-40B4-BE49-F238E27FC236}">
                <a16:creationId xmlns:a16="http://schemas.microsoft.com/office/drawing/2014/main" id="{7E37C02A-D9A7-834A-C21D-9C2ABDDB5259}"/>
              </a:ext>
            </a:extLst>
          </p:cNvPr>
          <p:cNvSpPr>
            <a:spLocks noGrp="1"/>
          </p:cNvSpPr>
          <p:nvPr>
            <p:ph type="body" sz="half" idx="2"/>
          </p:nvPr>
        </p:nvSpPr>
        <p:spPr>
          <a:xfrm>
            <a:off x="3454400" y="136525"/>
            <a:ext cx="8422640" cy="6487795"/>
          </a:xfrm>
        </p:spPr>
        <p:txBody>
          <a:bodyPr>
            <a:normAutofit fontScale="85000" lnSpcReduction="10000"/>
          </a:bodyPr>
          <a:lstStyle/>
          <a:p>
            <a:pPr>
              <a:lnSpc>
                <a:spcPct val="160000"/>
              </a:lnSpc>
              <a:spcAft>
                <a:spcPts val="800"/>
              </a:spcAft>
            </a:pP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Text without any brackets represents a terminal. Terminals cannot be broken down any</a:t>
            </a:r>
            <a:endParaRPr lang="en-US" sz="1900"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60000"/>
              </a:lnSpc>
              <a:spcAft>
                <a:spcPts val="800"/>
              </a:spcAft>
            </a:pP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further and must be taken to be the written value. For example, the letter a is a terminal which is taken to mean the character “a”. </a:t>
            </a:r>
            <a:endParaRPr lang="en-US" sz="1900"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60000"/>
              </a:lnSpc>
              <a:spcAft>
                <a:spcPts val="800"/>
              </a:spcAft>
            </a:pP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&lt;Number&gt; ::= 1 | 2 | 3 | 4 | 5 | 6 | 7 | 8 | 9</a:t>
            </a:r>
            <a:endParaRPr lang="en-US" sz="1900"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60000"/>
              </a:lnSpc>
              <a:spcAft>
                <a:spcPts val="800"/>
              </a:spcAft>
            </a:pP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Number is a non-terminal which is defined by nine terminals from 1 to 9. </a:t>
            </a:r>
          </a:p>
          <a:p>
            <a:pPr>
              <a:lnSpc>
                <a:spcPct val="160000"/>
              </a:lnSpc>
              <a:spcAft>
                <a:spcPts val="800"/>
              </a:spcAft>
            </a:pP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The pipe symbol, which looks like a straight vertical line, represents the OR operator. It</a:t>
            </a:r>
            <a:r>
              <a:rPr lang="en-US" sz="1900" dirty="0">
                <a:solidFill>
                  <a:srgbClr val="000000"/>
                </a:solidFill>
                <a:effectLst/>
                <a:latin typeface="Bookman Old Style" panose="02050604050505020204" pitchFamily="18" charset="0"/>
                <a:ea typeface="Calibri" panose="020F0502020204030204" pitchFamily="34" charset="0"/>
                <a:cs typeface="Arial" panose="020B0604020202020204" pitchFamily="34" charset="0"/>
              </a:rPr>
              <a:t> is a metacharacter that is used to denote alternatives</a:t>
            </a:r>
            <a:endParaRPr lang="en-US" sz="1900"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 production rule may define </a:t>
            </a:r>
            <a:r>
              <a:rPr lang="en-US" sz="19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title</a:t>
            </a: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as follows:</a:t>
            </a:r>
            <a:endParaRPr lang="en-US" sz="1900" dirty="0">
              <a:effectLst/>
              <a:latin typeface="Bookman Old Style" panose="02050604050505020204" pitchFamily="18" charset="0"/>
              <a:ea typeface="Times New Roman" panose="02020603050405020304" pitchFamily="18" charset="0"/>
            </a:endParaRPr>
          </a:p>
          <a:p>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r>
              <a:rPr lang="en-US" sz="19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&lt;title&gt; :: =</a:t>
            </a:r>
            <a:r>
              <a:rPr lang="en-US" sz="1900" b="1" dirty="0" err="1">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Mr|Mrs|Ms|Miss|Dr</a:t>
            </a:r>
            <a:endParaRPr lang="en-US" sz="1900" dirty="0">
              <a:effectLst/>
              <a:latin typeface="Bookman Old Style" panose="02050604050505020204" pitchFamily="18" charset="0"/>
              <a:ea typeface="Times New Roman" panose="02020603050405020304" pitchFamily="18" charset="0"/>
            </a:endParaRPr>
          </a:p>
          <a:p>
            <a:pPr>
              <a:lnSpc>
                <a:spcPct val="170000"/>
              </a:lnSpc>
            </a:pPr>
            <a:r>
              <a:rPr lang="en-US" sz="1900" b="1" dirty="0" err="1">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Mr</a:t>
            </a: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r>
              <a:rPr lang="en-US" sz="1900" b="1" dirty="0" err="1">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Mrs</a:t>
            </a: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r>
              <a:rPr lang="en-US" sz="1900" b="1" dirty="0" err="1">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Ms</a:t>
            </a: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r>
              <a:rPr lang="en-US" sz="19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Miss</a:t>
            </a: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and </a:t>
            </a:r>
            <a:r>
              <a:rPr lang="en-US" sz="19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Dr</a:t>
            </a: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are </a:t>
            </a:r>
            <a:r>
              <a:rPr lang="en-US" sz="19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terminal symbols</a:t>
            </a: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They are not enclosed in chevrons/brackets so they are the actual values that are allowed for </a:t>
            </a:r>
            <a:r>
              <a:rPr lang="en-US" sz="19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title</a:t>
            </a:r>
            <a:r>
              <a:rPr lang="en-US" sz="19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endParaRPr lang="en-US" sz="1900" dirty="0">
              <a:effectLst/>
              <a:latin typeface="Bookman Old Style" panose="02050604050505020204" pitchFamily="18" charset="0"/>
              <a:ea typeface="Times New Roman" panose="02020603050405020304" pitchFamily="18" charset="0"/>
            </a:endParaRPr>
          </a:p>
          <a:p>
            <a:endParaRPr lang="en-US" dirty="0"/>
          </a:p>
        </p:txBody>
      </p:sp>
      <p:sp>
        <p:nvSpPr>
          <p:cNvPr id="7" name="Slide Number Placeholder 6">
            <a:extLst>
              <a:ext uri="{FF2B5EF4-FFF2-40B4-BE49-F238E27FC236}">
                <a16:creationId xmlns:a16="http://schemas.microsoft.com/office/drawing/2014/main" id="{E8C3318F-63B4-D9E7-CE3C-7A23D31CF4C9}"/>
              </a:ext>
            </a:extLst>
          </p:cNvPr>
          <p:cNvSpPr>
            <a:spLocks noGrp="1"/>
          </p:cNvSpPr>
          <p:nvPr>
            <p:ph type="sldNum" sz="quarter" idx="12"/>
          </p:nvPr>
        </p:nvSpPr>
        <p:spPr/>
        <p:txBody>
          <a:bodyPr/>
          <a:lstStyle/>
          <a:p>
            <a:fld id="{B9713C8C-8E70-45D5-AE59-23E60168254E}" type="slidenum">
              <a:rPr lang="en-US" smtClean="0"/>
              <a:t>16</a:t>
            </a:fld>
            <a:endParaRPr lang="en-US" dirty="0"/>
          </a:p>
        </p:txBody>
      </p:sp>
    </p:spTree>
    <p:extLst>
      <p:ext uri="{BB962C8B-B14F-4D97-AF65-F5344CB8AC3E}">
        <p14:creationId xmlns:p14="http://schemas.microsoft.com/office/powerpoint/2010/main" val="2534660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2"/>
          <a:srcRect t="15" b="15"/>
          <a:stretch/>
        </p:blipFill>
        <p:spPr>
          <a:xfrm>
            <a:off x="8910460" y="10159"/>
            <a:ext cx="3093580" cy="1256471"/>
          </a:xfrm>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a:xfrm>
            <a:off x="1351280" y="437421"/>
            <a:ext cx="7384288" cy="863600"/>
          </a:xfrm>
        </p:spPr>
        <p:txBody>
          <a:bodyPr anchor="t">
            <a:normAutofit fontScale="90000"/>
          </a:bodyPr>
          <a:lstStyle/>
          <a:p>
            <a:r>
              <a:rPr lang="en-US" sz="40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Recursion in Backus-Naur form</a:t>
            </a:r>
            <a:endParaRPr lang="en-US" sz="4000" dirty="0">
              <a:effectLst/>
              <a:latin typeface="Times New Roman" panose="02020603050405020304" pitchFamily="18" charset="0"/>
              <a:ea typeface="Times New Roman" panose="02020603050405020304" pitchFamily="18" charset="0"/>
            </a:endParaRP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a:xfrm>
            <a:off x="975360" y="1301020"/>
            <a:ext cx="10027920" cy="4540979"/>
          </a:xfrm>
        </p:spPr>
        <p:txBody>
          <a:bodyPr>
            <a:normAutofit fontScale="92500" lnSpcReduction="10000"/>
          </a:bodyPr>
          <a:lstStyle/>
          <a:p>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Backus-Naur form can make use of recursion to form more complex definitions. </a:t>
            </a:r>
          </a:p>
          <a:p>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A non-terminal can be defined in terms of itself, allowing for recursion to occur.</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Recursion is used in BNF to write production rules to define 'one or more' of a symbol.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For example, a number can be made up of one or more digits. </a:t>
            </a:r>
          </a:p>
          <a:p>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&lt;number&gt; ::= &lt;digit&gt;|&lt;digit&gt;&lt;digit&gt;|&lt;digit&gt;&lt;digit&gt;&lt;digit&gt;|………………..</a:t>
            </a:r>
          </a:p>
          <a:p>
            <a:endPar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endParaRPr>
          </a:p>
          <a:p>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Recursion allows a solution to this:</a:t>
            </a:r>
          </a:p>
          <a:p>
            <a:endParaRPr lang="en-US" sz="1800" dirty="0">
              <a:effectLst/>
              <a:latin typeface="Bookman Old Style" panose="02050604050505020204" pitchFamily="18" charset="0"/>
              <a:ea typeface="Times New Roman" panose="02020603050405020304" pitchFamily="18" charset="0"/>
            </a:endParaRPr>
          </a:p>
          <a:p>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&lt;number&gt; ::= &lt;digit&gt;|&lt;digit&gt;&lt;number&gt;</a:t>
            </a:r>
            <a:b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b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&lt;digit&gt; ::= 0|1|2|3|4|5|6|7|8|9</a:t>
            </a:r>
            <a:endParaRPr lang="en-US" sz="1800" dirty="0">
              <a:effectLst/>
              <a:latin typeface="Bookman Old Style" panose="02050604050505020204" pitchFamily="18" charset="0"/>
              <a:ea typeface="Times New Roman" panose="02020603050405020304" pitchFamily="18" charset="0"/>
            </a:endParaRPr>
          </a:p>
          <a:p>
            <a:pPr>
              <a:lnSpc>
                <a:spcPct val="107000"/>
              </a:lnSpc>
              <a:spcAft>
                <a:spcPts val="800"/>
              </a:spcAft>
            </a:pPr>
            <a:r>
              <a:rPr lang="en-US" sz="1800"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This definitions read as </a:t>
            </a:r>
            <a:r>
              <a:rPr lang="en-US" sz="1800" i="1" dirty="0">
                <a:solidFill>
                  <a:srgbClr val="000000"/>
                </a:solidFill>
                <a:effectLst/>
                <a:latin typeface="Bookman Old Style" panose="02050604050505020204" pitchFamily="18" charset="0"/>
                <a:ea typeface="Calibri" panose="020F0502020204030204" pitchFamily="34" charset="0"/>
                <a:cs typeface="Arial-ItalicMT"/>
              </a:rPr>
              <a:t>“</a:t>
            </a:r>
            <a:r>
              <a:rPr lang="en-US" sz="1800" i="1"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A number is defined as a digit or as a digit followed by an </a:t>
            </a:r>
            <a:r>
              <a:rPr lang="en-US" sz="1800" i="1" dirty="0">
                <a:solidFill>
                  <a:srgbClr val="000000"/>
                </a:solidFill>
                <a:effectLst/>
                <a:latin typeface="Bookman Old Style" panose="02050604050505020204" pitchFamily="18" charset="0"/>
                <a:ea typeface="Calibri" panose="020F0502020204030204" pitchFamily="34" charset="0"/>
                <a:cs typeface="Arial-ItalicMT"/>
              </a:rPr>
              <a:t>“</a:t>
            </a:r>
            <a:r>
              <a:rPr lang="en-US" sz="1800" i="1"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number</a:t>
            </a:r>
            <a:r>
              <a:rPr lang="en-US" sz="1800" i="1" dirty="0">
                <a:solidFill>
                  <a:srgbClr val="000000"/>
                </a:solidFill>
                <a:effectLst/>
                <a:latin typeface="Bookman Old Style" panose="02050604050505020204" pitchFamily="18" charset="0"/>
                <a:ea typeface="Calibri" panose="020F0502020204030204" pitchFamily="34" charset="0"/>
                <a:cs typeface="Arial-ItalicMT"/>
              </a:rPr>
              <a:t>”</a:t>
            </a:r>
            <a:r>
              <a:rPr lang="en-US" sz="1800" i="1"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and </a:t>
            </a:r>
            <a:r>
              <a:rPr lang="en-US" sz="1800" i="1" dirty="0">
                <a:solidFill>
                  <a:srgbClr val="000000"/>
                </a:solidFill>
                <a:effectLst/>
                <a:latin typeface="Bookman Old Style" panose="02050604050505020204" pitchFamily="18" charset="0"/>
                <a:ea typeface="Calibri" panose="020F0502020204030204" pitchFamily="34" charset="0"/>
                <a:cs typeface="Arial-ItalicMT"/>
              </a:rPr>
              <a:t>“</a:t>
            </a:r>
            <a:r>
              <a:rPr lang="en-US" sz="1800" i="1"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A digit is defined as one numbers from 0 to 9</a:t>
            </a:r>
            <a:r>
              <a:rPr lang="en-US" sz="1800" i="1" dirty="0">
                <a:solidFill>
                  <a:srgbClr val="000000"/>
                </a:solidFill>
                <a:effectLst/>
                <a:latin typeface="Bookman Old Style" panose="02050604050505020204" pitchFamily="18" charset="0"/>
                <a:ea typeface="Calibri" panose="020F0502020204030204" pitchFamily="34" charset="0"/>
                <a:cs typeface="Arial-ItalicMT"/>
              </a:rPr>
              <a:t>”</a:t>
            </a:r>
            <a:r>
              <a:rPr lang="en-US" sz="1800" i="1"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rPr>
              <a:t>. </a:t>
            </a:r>
            <a:endParaRPr lang="en-US" sz="1800" dirty="0">
              <a:effectLst/>
              <a:latin typeface="Bookman Old Style" panose="02050604050505020204" pitchFamily="18"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17</a:t>
            </a:fld>
            <a:endParaRPr lang="en-US" dirty="0"/>
          </a:p>
        </p:txBody>
      </p:sp>
    </p:spTree>
    <p:extLst>
      <p:ext uri="{BB962C8B-B14F-4D97-AF65-F5344CB8AC3E}">
        <p14:creationId xmlns:p14="http://schemas.microsoft.com/office/powerpoint/2010/main" val="2793080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37676-C0AA-F374-629D-E6CECE3A37C7}"/>
              </a:ext>
            </a:extLst>
          </p:cNvPr>
          <p:cNvSpPr>
            <a:spLocks noGrp="1"/>
          </p:cNvSpPr>
          <p:nvPr>
            <p:ph type="title"/>
          </p:nvPr>
        </p:nvSpPr>
        <p:spPr>
          <a:xfrm>
            <a:off x="2508250" y="469391"/>
            <a:ext cx="5266944" cy="739649"/>
          </a:xfrm>
        </p:spPr>
        <p:txBody>
          <a:bodyPr anchor="t">
            <a:normAutofit fontScale="90000"/>
          </a:bodyPr>
          <a:lstStyle/>
          <a:p>
            <a:r>
              <a:rPr lang="en-US" dirty="0"/>
              <a:t>Examples</a:t>
            </a:r>
          </a:p>
        </p:txBody>
      </p:sp>
      <p:sp>
        <p:nvSpPr>
          <p:cNvPr id="6" name="Slide Number Placeholder 5">
            <a:extLst>
              <a:ext uri="{FF2B5EF4-FFF2-40B4-BE49-F238E27FC236}">
                <a16:creationId xmlns:a16="http://schemas.microsoft.com/office/drawing/2014/main" id="{2A6AAD6E-24E8-9C20-4351-C866CCB51F44}"/>
              </a:ext>
            </a:extLst>
          </p:cNvPr>
          <p:cNvSpPr>
            <a:spLocks noGrp="1"/>
          </p:cNvSpPr>
          <p:nvPr>
            <p:ph type="sldNum" sz="quarter" idx="12"/>
          </p:nvPr>
        </p:nvSpPr>
        <p:spPr/>
        <p:txBody>
          <a:bodyPr/>
          <a:lstStyle/>
          <a:p>
            <a:fld id="{B9713C8C-8E70-45D5-AE59-23E60168254E}" type="slidenum">
              <a:rPr lang="en-US" smtClean="0"/>
              <a:t>18</a:t>
            </a:fld>
            <a:endParaRPr lang="en-US" dirty="0"/>
          </a:p>
        </p:txBody>
      </p:sp>
      <p:sp>
        <p:nvSpPr>
          <p:cNvPr id="8" name="TextBox 7">
            <a:extLst>
              <a:ext uri="{FF2B5EF4-FFF2-40B4-BE49-F238E27FC236}">
                <a16:creationId xmlns:a16="http://schemas.microsoft.com/office/drawing/2014/main" id="{0DD7FC6B-CEAE-5F04-7EA2-4EEC16945053}"/>
              </a:ext>
            </a:extLst>
          </p:cNvPr>
          <p:cNvSpPr txBox="1"/>
          <p:nvPr/>
        </p:nvSpPr>
        <p:spPr>
          <a:xfrm>
            <a:off x="1046480" y="1209040"/>
            <a:ext cx="10027920" cy="3416320"/>
          </a:xfrm>
          <a:prstGeom prst="rect">
            <a:avLst/>
          </a:prstGeom>
          <a:noFill/>
        </p:spPr>
        <p:txBody>
          <a:bodyPr wrap="square">
            <a:spAutoFit/>
          </a:bodyPr>
          <a:lstStyle/>
          <a:p>
            <a:r>
              <a:rPr lang="en-US" sz="1800" dirty="0">
                <a:solidFill>
                  <a:srgbClr val="000000"/>
                </a:solidFill>
                <a:effectLst/>
                <a:latin typeface="Arial" panose="020B0604020202020204" pitchFamily="34" charset="0"/>
                <a:ea typeface="Times New Roman" panose="02020603050405020304" pitchFamily="18" charset="0"/>
              </a:rPr>
              <a:t>The production rule</a:t>
            </a:r>
          </a:p>
          <a:p>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&lt;number&gt; ::= &lt;digit&gt;|&lt;digit&gt;&lt;number&gt;</a:t>
            </a:r>
            <a:b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b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&lt;digit&gt; ::= 0|1|2|3|4|5|6|7|8|9</a:t>
            </a:r>
            <a:endParaRPr lang="en-US" sz="1800" dirty="0">
              <a:effectLst/>
              <a:latin typeface="Bookman Old Style" panose="02050604050505020204" pitchFamily="18" charset="0"/>
              <a:ea typeface="Times New Roman" panose="02020603050405020304" pitchFamily="18" charset="0"/>
            </a:endParaRPr>
          </a:p>
          <a:p>
            <a:endParaRPr lang="en-US" dirty="0">
              <a:solidFill>
                <a:srgbClr val="000000"/>
              </a:solidFill>
              <a:latin typeface="Arial" panose="020B0604020202020204" pitchFamily="34" charset="0"/>
              <a:ea typeface="Times New Roman" panose="02020603050405020304" pitchFamily="18" charset="0"/>
            </a:endParaRPr>
          </a:p>
          <a:p>
            <a:r>
              <a:rPr lang="en-US" sz="1800" dirty="0">
                <a:solidFill>
                  <a:srgbClr val="000000"/>
                </a:solidFill>
                <a:effectLst/>
                <a:latin typeface="Arial" panose="020B0604020202020204" pitchFamily="34" charset="0"/>
                <a:ea typeface="Times New Roman" panose="02020603050405020304" pitchFamily="18" charset="0"/>
              </a:rPr>
              <a:t>Use the above production rules to ask if the following sets of digits are numbers:</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Arial" panose="020B0604020202020204" pitchFamily="34" charset="0"/>
                <a:ea typeface="Times New Roman" panose="02020603050405020304" pitchFamily="18" charset="0"/>
              </a:rPr>
              <a:t>    </a:t>
            </a:r>
            <a:r>
              <a:rPr lang="en-US" sz="1800" b="1" dirty="0">
                <a:solidFill>
                  <a:srgbClr val="000000"/>
                </a:solidFill>
                <a:effectLst/>
                <a:latin typeface="Arial" panose="020B0604020202020204" pitchFamily="34" charset="0"/>
                <a:ea typeface="Times New Roman" panose="02020603050405020304" pitchFamily="18" charset="0"/>
              </a:rPr>
              <a:t>2, 16, 234</a:t>
            </a:r>
            <a:endParaRPr lang="en-US" sz="1800" dirty="0">
              <a:effectLst/>
              <a:latin typeface="Times New Roman" panose="02020603050405020304" pitchFamily="18" charset="0"/>
              <a:ea typeface="Times New Roman" panose="02020603050405020304" pitchFamily="18" charset="0"/>
            </a:endParaRPr>
          </a:p>
          <a:p>
            <a:endParaRPr lang="en-US" sz="1800" dirty="0">
              <a:solidFill>
                <a:srgbClr val="000000"/>
              </a:solidFill>
              <a:effectLst/>
              <a:latin typeface="Arial" panose="020B0604020202020204" pitchFamily="34" charset="0"/>
              <a:ea typeface="Times New Roman" panose="02020603050405020304" pitchFamily="18" charset="0"/>
            </a:endParaRPr>
          </a:p>
          <a:p>
            <a:r>
              <a:rPr lang="en-US" sz="1800" dirty="0">
                <a:solidFill>
                  <a:srgbClr val="000000"/>
                </a:solidFill>
                <a:effectLst/>
                <a:latin typeface="Arial" panose="020B0604020202020204" pitchFamily="34" charset="0"/>
                <a:ea typeface="Times New Roman" panose="02020603050405020304" pitchFamily="18" charset="0"/>
              </a:rPr>
              <a:t>It is clear that 2 is a number, as it is a digit (therefore satisfying the first alternative)</a:t>
            </a:r>
          </a:p>
          <a:p>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Arial" panose="020B0604020202020204" pitchFamily="34" charset="0"/>
                <a:ea typeface="Times New Roman" panose="02020603050405020304" pitchFamily="18" charset="0"/>
              </a:rPr>
              <a:t> </a:t>
            </a:r>
            <a:r>
              <a:rPr lang="en-US" sz="1800" b="1" dirty="0">
                <a:solidFill>
                  <a:srgbClr val="000000"/>
                </a:solidFill>
                <a:effectLst/>
                <a:latin typeface="Arial" panose="020B0604020202020204" pitchFamily="34" charset="0"/>
                <a:ea typeface="Times New Roman" panose="02020603050405020304" pitchFamily="18" charset="0"/>
              </a:rPr>
              <a:t>16</a:t>
            </a:r>
            <a:r>
              <a:rPr lang="en-US" b="1" dirty="0">
                <a:solidFill>
                  <a:srgbClr val="000000"/>
                </a:solidFill>
                <a:latin typeface="Arial" panose="020B0604020202020204" pitchFamily="34" charset="0"/>
                <a:ea typeface="Times New Roman" panose="02020603050405020304" pitchFamily="18" charset="0"/>
              </a:rPr>
              <a:t>  = </a:t>
            </a:r>
            <a:r>
              <a:rPr lang="en-US" sz="1800" dirty="0">
                <a:solidFill>
                  <a:srgbClr val="000000"/>
                </a:solidFill>
                <a:effectLst/>
                <a:latin typeface="Arial" panose="020B0604020202020204" pitchFamily="34" charset="0"/>
                <a:ea typeface="Times New Roman" panose="02020603050405020304" pitchFamily="18" charset="0"/>
              </a:rPr>
              <a:t>16 is not a digit, so it doesn’t satisfy the first alternative. Look at the second alternative that states that a number can be defined as a &lt;digit&gt; followed by a &lt;number&gt;.</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Arial" panose="020B0604020202020204" pitchFamily="34" charset="0"/>
                <a:ea typeface="Times New Roman" panose="02020603050405020304" pitchFamily="18" charset="0"/>
              </a:rPr>
              <a:t>    1 is a digit so that is ok. Is 6 a number?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76367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37676-C0AA-F374-629D-E6CECE3A37C7}"/>
              </a:ext>
            </a:extLst>
          </p:cNvPr>
          <p:cNvSpPr>
            <a:spLocks noGrp="1"/>
          </p:cNvSpPr>
          <p:nvPr>
            <p:ph type="title"/>
          </p:nvPr>
        </p:nvSpPr>
        <p:spPr>
          <a:xfrm>
            <a:off x="4631690" y="136525"/>
            <a:ext cx="5266944" cy="739649"/>
          </a:xfrm>
        </p:spPr>
        <p:txBody>
          <a:bodyPr anchor="t">
            <a:normAutofit fontScale="90000"/>
          </a:bodyPr>
          <a:lstStyle/>
          <a:p>
            <a:r>
              <a:rPr lang="en-US" dirty="0"/>
              <a:t>Examples</a:t>
            </a:r>
          </a:p>
        </p:txBody>
      </p:sp>
      <p:sp>
        <p:nvSpPr>
          <p:cNvPr id="6" name="Slide Number Placeholder 5">
            <a:extLst>
              <a:ext uri="{FF2B5EF4-FFF2-40B4-BE49-F238E27FC236}">
                <a16:creationId xmlns:a16="http://schemas.microsoft.com/office/drawing/2014/main" id="{2A6AAD6E-24E8-9C20-4351-C866CCB51F44}"/>
              </a:ext>
            </a:extLst>
          </p:cNvPr>
          <p:cNvSpPr>
            <a:spLocks noGrp="1"/>
          </p:cNvSpPr>
          <p:nvPr>
            <p:ph type="sldNum" sz="quarter" idx="12"/>
          </p:nvPr>
        </p:nvSpPr>
        <p:spPr/>
        <p:txBody>
          <a:bodyPr/>
          <a:lstStyle/>
          <a:p>
            <a:fld id="{B9713C8C-8E70-45D5-AE59-23E60168254E}" type="slidenum">
              <a:rPr lang="en-US" smtClean="0"/>
              <a:t>19</a:t>
            </a:fld>
            <a:endParaRPr lang="en-US" dirty="0"/>
          </a:p>
        </p:txBody>
      </p:sp>
      <p:sp>
        <p:nvSpPr>
          <p:cNvPr id="8" name="TextBox 7">
            <a:extLst>
              <a:ext uri="{FF2B5EF4-FFF2-40B4-BE49-F238E27FC236}">
                <a16:creationId xmlns:a16="http://schemas.microsoft.com/office/drawing/2014/main" id="{0DD7FC6B-CEAE-5F04-7EA2-4EEC16945053}"/>
              </a:ext>
            </a:extLst>
          </p:cNvPr>
          <p:cNvSpPr txBox="1"/>
          <p:nvPr/>
        </p:nvSpPr>
        <p:spPr>
          <a:xfrm>
            <a:off x="528320" y="595375"/>
            <a:ext cx="11358880" cy="5831468"/>
          </a:xfrm>
          <a:prstGeom prst="rect">
            <a:avLst/>
          </a:prstGeom>
          <a:noFill/>
        </p:spPr>
        <p:txBody>
          <a:bodyPr wrap="square">
            <a:spAutoFit/>
          </a:bodyPr>
          <a:lstStyle/>
          <a:p>
            <a:pPr>
              <a:lnSpc>
                <a:spcPct val="150000"/>
              </a:lnSpc>
            </a:pPr>
            <a:r>
              <a:rPr lang="en-US" sz="1800" dirty="0">
                <a:solidFill>
                  <a:srgbClr val="000000"/>
                </a:solidFill>
                <a:effectLst/>
                <a:latin typeface="Bookman Old Style" panose="02050604050505020204" pitchFamily="18" charset="0"/>
                <a:ea typeface="Times New Roman" panose="02020603050405020304" pitchFamily="18" charset="0"/>
              </a:rPr>
              <a:t>The production rule</a:t>
            </a:r>
          </a:p>
          <a:p>
            <a:pPr>
              <a:lnSpc>
                <a:spcPct val="150000"/>
              </a:lnSpc>
            </a:pP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&lt;number&gt; ::= &lt;digit&gt;|&lt;digit&gt;&lt;number&gt;</a:t>
            </a:r>
            <a:b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b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&lt;digit&gt; ::= 0|1|2|3|4|5|6|7|8|9</a:t>
            </a:r>
            <a:endParaRPr lang="en-US" sz="1800" dirty="0">
              <a:effectLst/>
              <a:latin typeface="Bookman Old Style" panose="02050604050505020204" pitchFamily="18" charset="0"/>
              <a:ea typeface="Times New Roman" panose="02020603050405020304" pitchFamily="18" charset="0"/>
            </a:endParaRPr>
          </a:p>
          <a:p>
            <a:pPr>
              <a:lnSpc>
                <a:spcPct val="150000"/>
              </a:lnSpc>
            </a:pPr>
            <a:endParaRPr lang="en-US" dirty="0">
              <a:solidFill>
                <a:srgbClr val="000000"/>
              </a:solidFill>
              <a:latin typeface="Bookman Old Style" panose="02050604050505020204" pitchFamily="18" charset="0"/>
              <a:ea typeface="Times New Roman" panose="02020603050405020304" pitchFamily="18" charset="0"/>
            </a:endParaRPr>
          </a:p>
          <a:p>
            <a:pPr>
              <a:lnSpc>
                <a:spcPct val="150000"/>
              </a:lnSpc>
            </a:pP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Consider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234</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a:t>
            </a:r>
            <a:endParaRPr lang="en-US" sz="1800" dirty="0">
              <a:effectLst/>
              <a:latin typeface="Bookman Old Style" panose="02050604050505020204" pitchFamily="18" charset="0"/>
              <a:ea typeface="Times New Roman" panose="02020603050405020304" pitchFamily="18" charset="0"/>
            </a:endParaRPr>
          </a:p>
          <a:p>
            <a:pPr marL="342900" lvl="0" indent="-342900">
              <a:lnSpc>
                <a:spcPct val="150000"/>
              </a:lnSpc>
              <a:spcAft>
                <a:spcPts val="500"/>
              </a:spcAft>
              <a:buFont typeface="Symbol" panose="05050102010706020507" pitchFamily="18" charset="2"/>
              <a:buChar char=""/>
            </a:pP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Immediately the first alternative can be discounted as there is more than one digit.</a:t>
            </a:r>
            <a:endParaRPr lang="en-US" sz="1800" dirty="0">
              <a:effectLst/>
              <a:latin typeface="Bookman Old Style" panose="02050604050505020204" pitchFamily="18" charset="0"/>
              <a:ea typeface="Times New Roman" panose="02020603050405020304" pitchFamily="18" charset="0"/>
            </a:endParaRPr>
          </a:p>
          <a:p>
            <a:pPr marL="342900" lvl="0" indent="-342900">
              <a:lnSpc>
                <a:spcPct val="150000"/>
              </a:lnSpc>
              <a:spcAft>
                <a:spcPts val="500"/>
              </a:spcAft>
              <a:buFont typeface="Symbol" panose="05050102010706020507" pitchFamily="18" charset="2"/>
              <a:buChar char=""/>
            </a:pP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Using the second part of the rule, you can start to satisfy this as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2</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is a digit. </a:t>
            </a:r>
            <a:endParaRPr lang="en-US" sz="1800" dirty="0">
              <a:effectLst/>
              <a:latin typeface="Bookman Old Style" panose="02050604050505020204" pitchFamily="18" charset="0"/>
              <a:ea typeface="Times New Roman" panose="02020603050405020304" pitchFamily="18" charset="0"/>
            </a:endParaRPr>
          </a:p>
          <a:p>
            <a:pPr marL="342900" lvl="0" indent="-342900">
              <a:lnSpc>
                <a:spcPct val="150000"/>
              </a:lnSpc>
              <a:spcAft>
                <a:spcPts val="500"/>
              </a:spcAft>
              <a:buFont typeface="Symbol" panose="05050102010706020507" pitchFamily="18" charset="2"/>
              <a:buChar char=""/>
            </a:pP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Is the remainder,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34</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 number? </a:t>
            </a:r>
            <a:endParaRPr lang="en-US" sz="1800" dirty="0">
              <a:effectLst/>
              <a:latin typeface="Bookman Old Style" panose="02050604050505020204" pitchFamily="18" charset="0"/>
              <a:ea typeface="Times New Roman" panose="02020603050405020304" pitchFamily="18" charset="0"/>
            </a:endParaRPr>
          </a:p>
          <a:p>
            <a:pPr marL="342900" lvl="0" indent="-342900">
              <a:lnSpc>
                <a:spcPct val="150000"/>
              </a:lnSpc>
              <a:spcAft>
                <a:spcPts val="500"/>
              </a:spcAft>
              <a:buFont typeface="Symbol" panose="05050102010706020507" pitchFamily="18" charset="2"/>
              <a:buChar char=""/>
            </a:pP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Again, use the second part of the rule and be happy that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3</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is a digit. </a:t>
            </a:r>
            <a:endParaRPr lang="en-US" sz="1800" dirty="0">
              <a:effectLst/>
              <a:latin typeface="Bookman Old Style" panose="02050604050505020204" pitchFamily="18" charset="0"/>
              <a:ea typeface="Times New Roman" panose="02020603050405020304" pitchFamily="18" charset="0"/>
            </a:endParaRPr>
          </a:p>
          <a:p>
            <a:pPr marL="342900" lvl="0" indent="-342900">
              <a:lnSpc>
                <a:spcPct val="150000"/>
              </a:lnSpc>
              <a:spcAft>
                <a:spcPts val="500"/>
              </a:spcAft>
              <a:buFont typeface="Symbol" panose="05050102010706020507" pitchFamily="18" charset="2"/>
              <a:buChar char=""/>
            </a:pP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Is the remainder, </a:t>
            </a:r>
            <a:r>
              <a:rPr lang="en-US" sz="1800" b="1"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4</a:t>
            </a: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 a number? </a:t>
            </a:r>
            <a:endParaRPr lang="en-US" sz="1800" dirty="0">
              <a:effectLst/>
              <a:latin typeface="Bookman Old Style" panose="02050604050505020204" pitchFamily="18" charset="0"/>
              <a:ea typeface="Times New Roman" panose="02020603050405020304" pitchFamily="18" charset="0"/>
            </a:endParaRPr>
          </a:p>
          <a:p>
            <a:pPr marL="342900" lvl="0" indent="-342900">
              <a:lnSpc>
                <a:spcPct val="150000"/>
              </a:lnSpc>
              <a:spcAft>
                <a:spcPts val="500"/>
              </a:spcAft>
              <a:buFont typeface="Symbol" panose="05050102010706020507" pitchFamily="18" charset="2"/>
              <a:buChar char=""/>
            </a:pP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Yes, as it satisfies the first part of the rule. </a:t>
            </a:r>
            <a:endParaRPr lang="en-US" sz="1800" dirty="0">
              <a:effectLst/>
              <a:latin typeface="Bookman Old Style" panose="02050604050505020204" pitchFamily="18" charset="0"/>
              <a:ea typeface="Times New Roman" panose="02020603050405020304" pitchFamily="18" charset="0"/>
            </a:endParaRPr>
          </a:p>
          <a:p>
            <a:pPr marL="342900" lvl="0" indent="-342900">
              <a:lnSpc>
                <a:spcPct val="150000"/>
              </a:lnSpc>
              <a:spcAft>
                <a:spcPts val="500"/>
              </a:spcAft>
              <a:buFont typeface="Symbol" panose="05050102010706020507" pitchFamily="18" charset="2"/>
              <a:buChar char=""/>
            </a:pPr>
            <a:r>
              <a:rPr lang="en-US" sz="1800" dirty="0">
                <a:solidFill>
                  <a:srgbClr val="000000"/>
                </a:solidFill>
                <a:effectLst/>
                <a:latin typeface="Bookman Old Style" panose="02050604050505020204" pitchFamily="18" charset="0"/>
                <a:ea typeface="Times New Roman" panose="02020603050405020304" pitchFamily="18" charset="0"/>
                <a:cs typeface="Arial" panose="020B0604020202020204" pitchFamily="34" charset="0"/>
              </a:rPr>
              <a:t>Notice how you return to the rule taking each symbol, one at a time until the supply is exhausted (or you encounter a symbol that means the rule cannot be satisfied).</a:t>
            </a:r>
            <a:endParaRPr lang="en-US" sz="1800" dirty="0">
              <a:effectLst/>
              <a:latin typeface="Bookman Old Style" panose="02050604050505020204" pitchFamily="18" charset="0"/>
              <a:ea typeface="Times New Roman" panose="02020603050405020304" pitchFamily="18" charset="0"/>
            </a:endParaRPr>
          </a:p>
        </p:txBody>
      </p:sp>
    </p:spTree>
    <p:extLst>
      <p:ext uri="{BB962C8B-B14F-4D97-AF65-F5344CB8AC3E}">
        <p14:creationId xmlns:p14="http://schemas.microsoft.com/office/powerpoint/2010/main" val="139840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Objectives</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nchor="t"/>
          <a:lstStyle/>
          <a:p>
            <a:r>
              <a:rPr lang="en-US" sz="1800" dirty="0"/>
              <a:t>Students should be able to </a:t>
            </a:r>
          </a:p>
          <a:p>
            <a:pPr marL="285750" indent="-285750">
              <a:buFont typeface="Arial" panose="020B0604020202020204" pitchFamily="34" charset="0"/>
              <a:buChar char="•"/>
            </a:pPr>
            <a:r>
              <a:rPr lang="en-US" dirty="0"/>
              <a:t>State what is Reverse Polish Notation</a:t>
            </a:r>
          </a:p>
          <a:p>
            <a:pPr marL="285750" indent="-285750">
              <a:buFont typeface="Arial" panose="020B0604020202020204" pitchFamily="34" charset="0"/>
              <a:buChar char="•"/>
            </a:pPr>
            <a:r>
              <a:rPr lang="en-US" sz="1800" dirty="0"/>
              <a:t>Describe how Reverse Polish Notation works</a:t>
            </a:r>
          </a:p>
          <a:p>
            <a:pPr marL="285750" indent="-285750">
              <a:buFont typeface="Arial" panose="020B0604020202020204" pitchFamily="34" charset="0"/>
              <a:buChar char="•"/>
            </a:pPr>
            <a:r>
              <a:rPr lang="en-US" dirty="0"/>
              <a:t>Explain what is meant by context free language</a:t>
            </a:r>
          </a:p>
          <a:p>
            <a:pPr marL="285750" indent="-285750">
              <a:buFont typeface="Arial" panose="020B0604020202020204" pitchFamily="34" charset="0"/>
              <a:buChar char="•"/>
            </a:pPr>
            <a:r>
              <a:rPr lang="en-US" dirty="0"/>
              <a:t>Describe types of context free language</a:t>
            </a:r>
          </a:p>
          <a:p>
            <a:pPr marL="285750" indent="-285750">
              <a:buFont typeface="Arial" panose="020B0604020202020204" pitchFamily="34" charset="0"/>
              <a:buChar char="•"/>
            </a:pPr>
            <a:r>
              <a:rPr lang="en-US" dirty="0"/>
              <a:t>Explain how the Backus </a:t>
            </a:r>
            <a:r>
              <a:rPr lang="en-US" dirty="0" err="1"/>
              <a:t>Naur</a:t>
            </a:r>
            <a:r>
              <a:rPr lang="en-US" dirty="0"/>
              <a:t> notation works</a:t>
            </a:r>
          </a:p>
          <a:p>
            <a:pPr marL="285750" indent="-285750">
              <a:buFont typeface="Arial" panose="020B0604020202020204" pitchFamily="34" charset="0"/>
              <a:buChar char="•"/>
            </a:pPr>
            <a:r>
              <a:rPr lang="en-US" dirty="0"/>
              <a:t>Explain the how syntax diagram work</a:t>
            </a:r>
          </a:p>
          <a:p>
            <a:endParaRPr lang="en-US" sz="1800" dirty="0"/>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2</a:t>
            </a:fld>
            <a:endParaRPr lang="en-US" dirty="0"/>
          </a:p>
        </p:txBody>
      </p:sp>
    </p:spTree>
    <p:extLst>
      <p:ext uri="{BB962C8B-B14F-4D97-AF65-F5344CB8AC3E}">
        <p14:creationId xmlns:p14="http://schemas.microsoft.com/office/powerpoint/2010/main" val="2849151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06C0-611D-E528-F193-410E47D2B60A}"/>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EC679379-FA94-35B3-DF14-3426AE8DCB33}"/>
              </a:ext>
            </a:extLst>
          </p:cNvPr>
          <p:cNvSpPr>
            <a:spLocks noGrp="1"/>
          </p:cNvSpPr>
          <p:nvPr>
            <p:ph idx="1"/>
          </p:nvPr>
        </p:nvSpPr>
        <p:spPr>
          <a:xfrm>
            <a:off x="736600" y="1690688"/>
            <a:ext cx="10515600" cy="4160520"/>
          </a:xfrm>
        </p:spPr>
        <p:txBody>
          <a:bodyPr>
            <a:normAutofit fontScale="85000" lnSpcReduction="10000"/>
          </a:bodyPr>
          <a:lstStyle/>
          <a:p>
            <a:pPr marL="0" indent="0">
              <a:lnSpc>
                <a:spcPct val="150000"/>
              </a:lnSpc>
              <a:spcAft>
                <a:spcPts val="800"/>
              </a:spcAft>
              <a:buNone/>
            </a:pPr>
            <a:r>
              <a:rPr lang="en-US" sz="1800" dirty="0">
                <a:solidFill>
                  <a:srgbClr val="000000"/>
                </a:solidFill>
                <a:effectLst/>
                <a:latin typeface="Bookman Old Style" panose="02050604050505020204" pitchFamily="18" charset="0"/>
                <a:ea typeface="Calibri" panose="020F0502020204030204" pitchFamily="34" charset="0"/>
                <a:cs typeface="ArialMT"/>
              </a:rPr>
              <a:t>The definitions below allow for </a:t>
            </a:r>
            <a:r>
              <a:rPr lang="en-US" sz="1800" dirty="0">
                <a:solidFill>
                  <a:srgbClr val="1155CD"/>
                </a:solidFill>
                <a:effectLst/>
                <a:latin typeface="Bookman Old Style" panose="02050604050505020204" pitchFamily="18" charset="0"/>
                <a:ea typeface="Calibri" panose="020F0502020204030204" pitchFamily="34" charset="0"/>
                <a:cs typeface="ArialMT"/>
              </a:rPr>
              <a:t>positive and negative </a:t>
            </a:r>
            <a:r>
              <a:rPr lang="en-US" sz="1800" dirty="0">
                <a:solidFill>
                  <a:srgbClr val="000000"/>
                </a:solidFill>
                <a:effectLst/>
                <a:latin typeface="Bookman Old Style" panose="02050604050505020204" pitchFamily="18" charset="0"/>
                <a:ea typeface="Calibri" panose="020F0502020204030204" pitchFamily="34" charset="0"/>
                <a:cs typeface="ArialMT"/>
              </a:rPr>
              <a:t>numbers, with or without a </a:t>
            </a:r>
            <a:r>
              <a:rPr lang="en-US" sz="1800" dirty="0">
                <a:solidFill>
                  <a:srgbClr val="1155CD"/>
                </a:solidFill>
                <a:effectLst/>
                <a:latin typeface="Bookman Old Style" panose="02050604050505020204" pitchFamily="18" charset="0"/>
                <a:ea typeface="Calibri" panose="020F0502020204030204" pitchFamily="34" charset="0"/>
                <a:cs typeface="ArialMT"/>
              </a:rPr>
              <a:t>decimal part </a:t>
            </a:r>
            <a:r>
              <a:rPr lang="en-US" sz="1800" dirty="0">
                <a:solidFill>
                  <a:srgbClr val="000000"/>
                </a:solidFill>
                <a:effectLst/>
                <a:latin typeface="Bookman Old Style" panose="02050604050505020204" pitchFamily="18" charset="0"/>
                <a:ea typeface="Calibri" panose="020F0502020204030204" pitchFamily="34" charset="0"/>
                <a:cs typeface="ArialMT"/>
              </a:rPr>
              <a:t>, to be defined.</a:t>
            </a:r>
          </a:p>
          <a:p>
            <a:pPr marL="0" indent="0">
              <a:lnSpc>
                <a:spcPct val="150000"/>
              </a:lnSpc>
              <a:spcAft>
                <a:spcPts val="800"/>
              </a:spcAft>
              <a:buNone/>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Production Rules</a:t>
            </a:r>
          </a:p>
          <a:p>
            <a:pPr marL="0" indent="0">
              <a:lnSpc>
                <a:spcPct val="150000"/>
              </a:lnSpc>
              <a:spcAft>
                <a:spcPts val="800"/>
              </a:spcAft>
              <a:buNone/>
            </a:pPr>
            <a:r>
              <a:rPr lang="en-US" sz="1800" dirty="0">
                <a:solidFill>
                  <a:srgbClr val="000000"/>
                </a:solidFill>
                <a:effectLst/>
                <a:latin typeface="Bookman Old Style" panose="02050604050505020204" pitchFamily="18" charset="0"/>
                <a:ea typeface="Calibri" panose="020F0502020204030204" pitchFamily="34" charset="0"/>
                <a:cs typeface="RobotoMono-Regular"/>
              </a:rPr>
              <a:t>&lt;Sign&gt; ::= +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spcAft>
                <a:spcPts val="800"/>
              </a:spcAft>
              <a:buNone/>
            </a:pPr>
            <a:r>
              <a:rPr lang="en-US" sz="1800" dirty="0">
                <a:solidFill>
                  <a:srgbClr val="000000"/>
                </a:solidFill>
                <a:effectLst/>
                <a:latin typeface="Bookman Old Style" panose="02050604050505020204" pitchFamily="18" charset="0"/>
                <a:ea typeface="Calibri" panose="020F0502020204030204" pitchFamily="34" charset="0"/>
                <a:cs typeface="RobotoMono-Regular"/>
              </a:rPr>
              <a:t>&lt;Digit&gt; ::= 0 | 1 | 2 | 3 | 4 | 5 | 6 | 7 | 8 | 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spcAft>
                <a:spcPts val="800"/>
              </a:spcAft>
              <a:buNone/>
            </a:pPr>
            <a:r>
              <a:rPr lang="en-US" sz="1800" dirty="0">
                <a:solidFill>
                  <a:srgbClr val="000000"/>
                </a:solidFill>
                <a:effectLst/>
                <a:latin typeface="Bookman Old Style" panose="02050604050505020204" pitchFamily="18" charset="0"/>
                <a:ea typeface="Calibri" panose="020F0502020204030204" pitchFamily="34" charset="0"/>
                <a:cs typeface="RobotoMono-Regular"/>
              </a:rPr>
              <a:t>&lt;</a:t>
            </a:r>
            <a:r>
              <a:rPr lang="en-US" sz="1800" dirty="0" err="1">
                <a:solidFill>
                  <a:srgbClr val="000000"/>
                </a:solidFill>
                <a:effectLst/>
                <a:latin typeface="Bookman Old Style" panose="02050604050505020204" pitchFamily="18" charset="0"/>
                <a:ea typeface="Calibri" panose="020F0502020204030204" pitchFamily="34" charset="0"/>
                <a:cs typeface="RobotoMono-Regular"/>
              </a:rPr>
              <a:t>DigitString</a:t>
            </a:r>
            <a:r>
              <a:rPr lang="en-US" sz="1800" dirty="0">
                <a:solidFill>
                  <a:srgbClr val="000000"/>
                </a:solidFill>
                <a:effectLst/>
                <a:latin typeface="Bookman Old Style" panose="02050604050505020204" pitchFamily="18" charset="0"/>
                <a:ea typeface="Calibri" panose="020F0502020204030204" pitchFamily="34" charset="0"/>
                <a:cs typeface="RobotoMono-Regular"/>
              </a:rPr>
              <a:t>&gt; ::= &lt;Digit&gt;|&lt;Digit&gt;&lt;Integer&gt;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spcAft>
                <a:spcPts val="800"/>
              </a:spcAft>
              <a:buNone/>
            </a:pPr>
            <a:r>
              <a:rPr lang="en-US" sz="1800" dirty="0">
                <a:solidFill>
                  <a:srgbClr val="000000"/>
                </a:solidFill>
                <a:effectLst/>
                <a:latin typeface="Bookman Old Style" panose="02050604050505020204" pitchFamily="18" charset="0"/>
                <a:ea typeface="Calibri" panose="020F0502020204030204" pitchFamily="34" charset="0"/>
                <a:cs typeface="RobotoMono-Regular"/>
              </a:rPr>
              <a:t>&lt;Number&gt; ::= &lt;</a:t>
            </a:r>
            <a:r>
              <a:rPr lang="en-US" sz="1800" dirty="0" err="1">
                <a:solidFill>
                  <a:srgbClr val="000000"/>
                </a:solidFill>
                <a:effectLst/>
                <a:latin typeface="Bookman Old Style" panose="02050604050505020204" pitchFamily="18" charset="0"/>
                <a:ea typeface="Calibri" panose="020F0502020204030204" pitchFamily="34" charset="0"/>
                <a:cs typeface="RobotoMono-Regular"/>
              </a:rPr>
              <a:t>DigitString</a:t>
            </a:r>
            <a:r>
              <a:rPr lang="en-US" sz="1800" dirty="0">
                <a:solidFill>
                  <a:srgbClr val="000000"/>
                </a:solidFill>
                <a:effectLst/>
                <a:latin typeface="Bookman Old Style" panose="02050604050505020204" pitchFamily="18" charset="0"/>
                <a:ea typeface="Calibri" panose="020F0502020204030204" pitchFamily="34" charset="0"/>
                <a:cs typeface="RobotoMono-Regular"/>
              </a:rPr>
              <a:t>&gt;|&lt;</a:t>
            </a:r>
            <a:r>
              <a:rPr lang="en-US" sz="1800" dirty="0" err="1">
                <a:solidFill>
                  <a:srgbClr val="000000"/>
                </a:solidFill>
                <a:effectLst/>
                <a:latin typeface="Bookman Old Style" panose="02050604050505020204" pitchFamily="18" charset="0"/>
                <a:ea typeface="Calibri" panose="020F0502020204030204" pitchFamily="34" charset="0"/>
                <a:cs typeface="RobotoMono-Regular"/>
              </a:rPr>
              <a:t>DigitString</a:t>
            </a:r>
            <a:r>
              <a:rPr lang="en-US" sz="1800" dirty="0">
                <a:solidFill>
                  <a:srgbClr val="000000"/>
                </a:solidFill>
                <a:effectLst/>
                <a:latin typeface="Bookman Old Style" panose="02050604050505020204" pitchFamily="18" charset="0"/>
                <a:ea typeface="Calibri" panose="020F0502020204030204" pitchFamily="34" charset="0"/>
                <a:cs typeface="RobotoMono-Regular"/>
              </a:rPr>
              <a:t>&gt;.&lt;</a:t>
            </a:r>
            <a:r>
              <a:rPr lang="en-US" sz="1800" dirty="0" err="1">
                <a:solidFill>
                  <a:srgbClr val="000000"/>
                </a:solidFill>
                <a:effectLst/>
                <a:latin typeface="Bookman Old Style" panose="02050604050505020204" pitchFamily="18" charset="0"/>
                <a:ea typeface="Calibri" panose="020F0502020204030204" pitchFamily="34" charset="0"/>
                <a:cs typeface="RobotoMono-Regular"/>
              </a:rPr>
              <a:t>DigitString</a:t>
            </a:r>
            <a:r>
              <a:rPr lang="en-US" sz="1800" dirty="0">
                <a:solidFill>
                  <a:srgbClr val="000000"/>
                </a:solidFill>
                <a:effectLst/>
                <a:latin typeface="Bookman Old Style" panose="02050604050505020204" pitchFamily="18" charset="0"/>
                <a:ea typeface="Calibri" panose="020F0502020204030204" pitchFamily="34" charset="0"/>
                <a:cs typeface="RobotoMono-Regular"/>
              </a:rPr>
              <a:t>&gt;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spcAft>
                <a:spcPts val="800"/>
              </a:spcAft>
              <a:buNone/>
            </a:pPr>
            <a:r>
              <a:rPr lang="en-US" sz="1800" dirty="0">
                <a:solidFill>
                  <a:srgbClr val="000000"/>
                </a:solidFill>
                <a:effectLst/>
                <a:latin typeface="Bookman Old Style" panose="02050604050505020204" pitchFamily="18" charset="0"/>
                <a:ea typeface="Calibri" panose="020F0502020204030204" pitchFamily="34" charset="0"/>
                <a:cs typeface="RobotoMono-Regular"/>
              </a:rPr>
              <a:t>&lt;</a:t>
            </a:r>
            <a:r>
              <a:rPr lang="en-US" sz="1800" dirty="0" err="1">
                <a:solidFill>
                  <a:srgbClr val="000000"/>
                </a:solidFill>
                <a:effectLst/>
                <a:latin typeface="Bookman Old Style" panose="02050604050505020204" pitchFamily="18" charset="0"/>
                <a:ea typeface="Calibri" panose="020F0502020204030204" pitchFamily="34" charset="0"/>
                <a:cs typeface="RobotoMono-Regular"/>
              </a:rPr>
              <a:t>FullNumber</a:t>
            </a:r>
            <a:r>
              <a:rPr lang="en-US" sz="1800" dirty="0">
                <a:solidFill>
                  <a:srgbClr val="000000"/>
                </a:solidFill>
                <a:effectLst/>
                <a:latin typeface="Bookman Old Style" panose="02050604050505020204" pitchFamily="18" charset="0"/>
                <a:ea typeface="Calibri" panose="020F0502020204030204" pitchFamily="34" charset="0"/>
                <a:cs typeface="RobotoMono-Regular"/>
              </a:rPr>
              <a:t>&gt; ::= &lt;Sign&gt;&lt;Number&gt;|&lt;Number&gt;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Slide Number Placeholder 5">
            <a:extLst>
              <a:ext uri="{FF2B5EF4-FFF2-40B4-BE49-F238E27FC236}">
                <a16:creationId xmlns:a16="http://schemas.microsoft.com/office/drawing/2014/main" id="{7EFA7EA6-442A-FCEB-D934-7743B6A62040}"/>
              </a:ext>
            </a:extLst>
          </p:cNvPr>
          <p:cNvSpPr>
            <a:spLocks noGrp="1"/>
          </p:cNvSpPr>
          <p:nvPr>
            <p:ph type="sldNum" sz="quarter" idx="12"/>
          </p:nvPr>
        </p:nvSpPr>
        <p:spPr/>
        <p:txBody>
          <a:bodyPr/>
          <a:lstStyle/>
          <a:p>
            <a:fld id="{B9713C8C-8E70-45D5-AE59-23E60168254E}" type="slidenum">
              <a:rPr lang="en-US" smtClean="0"/>
              <a:t>20</a:t>
            </a:fld>
            <a:endParaRPr lang="en-US" dirty="0"/>
          </a:p>
        </p:txBody>
      </p:sp>
    </p:spTree>
    <p:extLst>
      <p:ext uri="{BB962C8B-B14F-4D97-AF65-F5344CB8AC3E}">
        <p14:creationId xmlns:p14="http://schemas.microsoft.com/office/powerpoint/2010/main" val="325409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838200" y="365125"/>
            <a:ext cx="7315202" cy="1108075"/>
          </a:xfrm>
        </p:spPr>
        <p:txBody>
          <a:bodyPr anchor="t">
            <a:normAutofit fontScale="90000"/>
          </a:bodyPr>
          <a:lstStyle/>
          <a:p>
            <a:r>
              <a:rPr lang="en-US" dirty="0"/>
              <a:t>Reverse Polish notation (RPN</a:t>
            </a:r>
          </a:p>
        </p:txBody>
      </p:sp>
      <p:pic>
        <p:nvPicPr>
          <p:cNvPr id="13" name="Picture Placeholder 12" descr="woman dressing mannequin ">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2"/>
          <a:srcRect t="16" b="16"/>
          <a:stretch/>
        </p:blipFill>
        <p:spPr/>
      </p:pic>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609600" y="1270000"/>
            <a:ext cx="8219440" cy="5313680"/>
          </a:xfrm>
        </p:spPr>
        <p:txBody>
          <a:bodyPr>
            <a:normAutofit fontScale="92500"/>
          </a:bodyPr>
          <a:lstStyle/>
          <a:p>
            <a:pPr>
              <a:lnSpc>
                <a:spcPct val="150000"/>
              </a:lnSpc>
            </a:pPr>
            <a:r>
              <a:rPr lang="en-US" dirty="0">
                <a:latin typeface="Bookman Old Style" panose="02050604050505020204" pitchFamily="18" charset="0"/>
              </a:rPr>
              <a:t>Reverse Polish notation (RPN) also called as postfix notation.</a:t>
            </a:r>
          </a:p>
          <a:p>
            <a:pPr>
              <a:lnSpc>
                <a:spcPct val="150000"/>
              </a:lnSpc>
            </a:pPr>
            <a:r>
              <a:rPr lang="en-US" dirty="0">
                <a:latin typeface="Bookman Old Style" panose="02050604050505020204" pitchFamily="18" charset="0"/>
              </a:rPr>
              <a:t>It is a method for writing mathematical expressions without the use of separators such as brackets and parentheses. </a:t>
            </a:r>
          </a:p>
          <a:p>
            <a:pPr>
              <a:lnSpc>
                <a:spcPct val="150000"/>
              </a:lnSpc>
            </a:pPr>
            <a:r>
              <a:rPr lang="en-US" dirty="0">
                <a:latin typeface="Bookman Old Style" panose="02050604050505020204" pitchFamily="18" charset="0"/>
              </a:rPr>
              <a:t>This notation allows for the operators to follow their operands.</a:t>
            </a:r>
          </a:p>
          <a:p>
            <a:pPr>
              <a:lnSpc>
                <a:spcPct val="150000"/>
              </a:lnSpc>
            </a:pPr>
            <a:r>
              <a:rPr lang="en-US" dirty="0">
                <a:latin typeface="Bookman Old Style" panose="02050604050505020204" pitchFamily="18" charset="0"/>
              </a:rPr>
              <a:t>There is no need for brackets</a:t>
            </a:r>
          </a:p>
          <a:p>
            <a:pPr>
              <a:lnSpc>
                <a:spcPct val="150000"/>
              </a:lnSpc>
            </a:pPr>
            <a:r>
              <a:rPr lang="en-US" dirty="0">
                <a:latin typeface="Bookman Old Style" panose="02050604050505020204" pitchFamily="18" charset="0"/>
              </a:rPr>
              <a:t>The operation is read from left to right </a:t>
            </a:r>
          </a:p>
          <a:p>
            <a:pPr>
              <a:lnSpc>
                <a:spcPct val="150000"/>
              </a:lnSpc>
            </a:pPr>
            <a:r>
              <a:rPr lang="en-US" dirty="0">
                <a:latin typeface="Bookman Old Style" panose="02050604050505020204" pitchFamily="18" charset="0"/>
              </a:rPr>
              <a:t>Execution is done every time an operator is reached, and always using the last two numbers as the operands. </a:t>
            </a:r>
          </a:p>
          <a:p>
            <a:pPr>
              <a:lnSpc>
                <a:spcPct val="150000"/>
              </a:lnSpc>
            </a:pPr>
            <a:r>
              <a:rPr lang="en-US" dirty="0">
                <a:latin typeface="Bookman Old Style" panose="02050604050505020204" pitchFamily="18" charset="0"/>
              </a:rPr>
              <a:t>This notation is suited for computers and calculators since there are fewer characters to track and fewer operations to execute.</a:t>
            </a:r>
          </a:p>
          <a:p>
            <a:endParaRPr lang="en-US" dirty="0"/>
          </a:p>
        </p:txBody>
      </p:sp>
      <p:pic>
        <p:nvPicPr>
          <p:cNvPr id="17" name="Picture Placeholder 16" descr="hanging clothes and a purse">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3"/>
          <a:srcRect l="14" r="14"/>
          <a:stretch/>
        </p:blipFill>
        <p:spPr>
          <a:xfrm>
            <a:off x="9081588" y="3896475"/>
            <a:ext cx="3109415" cy="3055044"/>
          </a:xfrm>
        </p:spPr>
      </p:pic>
    </p:spTree>
    <p:extLst>
      <p:ext uri="{BB962C8B-B14F-4D97-AF65-F5344CB8AC3E}">
        <p14:creationId xmlns:p14="http://schemas.microsoft.com/office/powerpoint/2010/main" val="191294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women shopping, looking at hanging clothe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rotWithShape="1">
          <a:blip r:embed="rId2"/>
          <a:srcRect l="7" r="7"/>
          <a:stretch/>
        </p:blipFill>
        <p:spPr>
          <a:xfrm>
            <a:off x="-9153" y="0"/>
            <a:ext cx="3524513" cy="3602825"/>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a:xfrm>
            <a:off x="6492240" y="170688"/>
            <a:ext cx="4011168" cy="1463040"/>
          </a:xfrm>
        </p:spPr>
        <p:txBody>
          <a:bodyPr/>
          <a:lstStyle/>
          <a:p>
            <a:r>
              <a:rPr lang="en-US" sz="4800" dirty="0"/>
              <a:t>Example</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a:xfrm>
            <a:off x="3362960" y="1320800"/>
            <a:ext cx="8044688" cy="5283200"/>
          </a:xfrm>
        </p:spPr>
        <p:txBody>
          <a:bodyPr>
            <a:normAutofit lnSpcReduction="10000"/>
          </a:bodyPr>
          <a:lstStyle/>
          <a:p>
            <a:pPr algn="ctr">
              <a:lnSpc>
                <a:spcPct val="200000"/>
              </a:lnSpc>
            </a:pPr>
            <a:r>
              <a:rPr lang="en-US" sz="2600" cap="none" dirty="0">
                <a:solidFill>
                  <a:srgbClr val="202122"/>
                </a:solidFill>
                <a:latin typeface="Bookman Old Style" panose="02050604050505020204" pitchFamily="18" charset="0"/>
                <a:ea typeface="Calibri" panose="020F0502020204030204" pitchFamily="34" charset="0"/>
                <a:cs typeface="Arial" panose="020B0604020202020204" pitchFamily="34" charset="0"/>
              </a:rPr>
              <a:t>3 + 6</a:t>
            </a:r>
          </a:p>
          <a:p>
            <a:pPr algn="l">
              <a:lnSpc>
                <a:spcPct val="200000"/>
              </a:lnSpc>
            </a:pPr>
            <a:r>
              <a:rPr lang="en-US" sz="1800" cap="none" dirty="0">
                <a:solidFill>
                  <a:srgbClr val="202122"/>
                </a:solidFill>
                <a:latin typeface="Bookman Old Style" panose="02050604050505020204" pitchFamily="18" charset="0"/>
                <a:ea typeface="Calibri" panose="020F0502020204030204" pitchFamily="34" charset="0"/>
                <a:cs typeface="Arial" panose="020B0604020202020204" pitchFamily="34" charset="0"/>
              </a:rPr>
              <a:t>The + operator is placed between the numbers being added.</a:t>
            </a:r>
          </a:p>
          <a:p>
            <a:pPr algn="l">
              <a:lnSpc>
                <a:spcPct val="200000"/>
              </a:lnSpc>
            </a:pPr>
            <a:r>
              <a:rPr lang="en-US" sz="1800" cap="none" dirty="0">
                <a:solidFill>
                  <a:srgbClr val="202122"/>
                </a:solidFill>
                <a:latin typeface="Bookman Old Style" panose="02050604050505020204" pitchFamily="18" charset="0"/>
                <a:ea typeface="Calibri" panose="020F0502020204030204" pitchFamily="34" charset="0"/>
                <a:cs typeface="Arial" panose="020B0604020202020204" pitchFamily="34" charset="0"/>
              </a:rPr>
              <a:t>The answer would be 9</a:t>
            </a:r>
          </a:p>
          <a:p>
            <a:pPr algn="l">
              <a:lnSpc>
                <a:spcPct val="200000"/>
              </a:lnSpc>
            </a:pPr>
            <a:r>
              <a:rPr lang="en-US" sz="1800" cap="none" dirty="0">
                <a:solidFill>
                  <a:srgbClr val="202122"/>
                </a:solidFill>
                <a:latin typeface="Bookman Old Style" panose="02050604050505020204" pitchFamily="18" charset="0"/>
                <a:ea typeface="Calibri" panose="020F0502020204030204" pitchFamily="34" charset="0"/>
                <a:cs typeface="Arial" panose="020B0604020202020204" pitchFamily="34" charset="0"/>
              </a:rPr>
              <a:t>In RPN it is written like this</a:t>
            </a:r>
          </a:p>
          <a:p>
            <a:pPr algn="ctr">
              <a:lnSpc>
                <a:spcPct val="200000"/>
              </a:lnSpc>
            </a:pPr>
            <a:r>
              <a:rPr lang="en-US" sz="2600" cap="none" dirty="0">
                <a:solidFill>
                  <a:srgbClr val="202122"/>
                </a:solidFill>
                <a:latin typeface="Bookman Old Style" panose="02050604050505020204" pitchFamily="18" charset="0"/>
                <a:ea typeface="Calibri" panose="020F0502020204030204" pitchFamily="34" charset="0"/>
                <a:cs typeface="Arial" panose="020B0604020202020204" pitchFamily="34" charset="0"/>
              </a:rPr>
              <a:t>3 6 +</a:t>
            </a:r>
          </a:p>
          <a:p>
            <a:pPr algn="l">
              <a:lnSpc>
                <a:spcPct val="170000"/>
              </a:lnSpc>
              <a:spcBef>
                <a:spcPts val="0"/>
              </a:spcBef>
            </a:pPr>
            <a:r>
              <a:rPr lang="en-US" sz="1800" cap="none"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The rule is that the operator acts upon the preceding two numbers. </a:t>
            </a:r>
            <a:br>
              <a:rPr lang="en-US" sz="1800" cap="none"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br>
            <a:r>
              <a:rPr lang="en-US" sz="1800" cap="none"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  Therefore adding 4 and 5 together is still 9. </a:t>
            </a:r>
            <a:br>
              <a:rPr lang="en-US" sz="1800" cap="none"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br>
            <a:endParaRPr lang="en-US" cap="none" dirty="0"/>
          </a:p>
          <a:p>
            <a:pPr algn="l"/>
            <a:endParaRPr lang="en-US" dirty="0"/>
          </a:p>
          <a:p>
            <a:pPr algn="l"/>
            <a:endParaRPr lang="en-US" dirty="0"/>
          </a:p>
        </p:txBody>
      </p:sp>
    </p:spTree>
    <p:extLst>
      <p:ext uri="{BB962C8B-B14F-4D97-AF65-F5344CB8AC3E}">
        <p14:creationId xmlns:p14="http://schemas.microsoft.com/office/powerpoint/2010/main" val="163372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a:xfrm>
            <a:off x="1341120" y="2052320"/>
            <a:ext cx="4542608" cy="2563223"/>
          </a:xfrm>
        </p:spPr>
        <p:txBody>
          <a:bodyPr/>
          <a:lstStyle/>
          <a:p>
            <a:pPr>
              <a:lnSpc>
                <a:spcPct val="150000"/>
              </a:lnSpc>
              <a:spcBef>
                <a:spcPts val="1200"/>
              </a:spcBef>
              <a:spcAft>
                <a:spcPts val="375"/>
              </a:spcAft>
            </a:pP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Consider the expression below</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6*(4+5) - 25/(2+3)</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The answer is 49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a:xfrm>
            <a:off x="6182361" y="255814"/>
            <a:ext cx="5572759" cy="6226266"/>
          </a:xfrm>
        </p:spPr>
        <p:txBody>
          <a:bodyPr anchor="t">
            <a:normAutofit fontScale="62500" lnSpcReduction="20000"/>
          </a:bodyPr>
          <a:lstStyle/>
          <a:p>
            <a:r>
              <a:rPr lang="en-US" sz="1800" dirty="0">
                <a:latin typeface="Bookman Old Style" panose="02050604050505020204" pitchFamily="18" charset="0"/>
              </a:rPr>
              <a:t>In RPN it would be written</a:t>
            </a:r>
          </a:p>
          <a:p>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6 4 5 + * 25 2 3 + / -</a:t>
            </a:r>
            <a:endParaRPr lang="en-US" sz="1800"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50000"/>
              </a:lnSpc>
              <a:spcBef>
                <a:spcPts val="1200"/>
              </a:spcBef>
              <a:spcAft>
                <a:spcPts val="375"/>
              </a:spcAft>
            </a:pP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To work it out, start from the left and go to the first operator then carry out that operation on the preceding two numbers. </a:t>
            </a:r>
            <a:endParaRPr lang="en-US" sz="1800" dirty="0">
              <a:effectLst/>
              <a:latin typeface="Bookman Old Style" panose="02050604050505020204" pitchFamily="18" charset="0"/>
              <a:ea typeface="Calibri" panose="020F0502020204030204" pitchFamily="34" charset="0"/>
              <a:cs typeface="Times New Roman" panose="02020603050405020304" pitchFamily="18" charset="0"/>
            </a:endParaRPr>
          </a:p>
          <a:p>
            <a:pPr marL="914400" indent="457200">
              <a:lnSpc>
                <a:spcPct val="150000"/>
              </a:lnSpc>
              <a:spcBef>
                <a:spcPts val="1200"/>
              </a:spcBef>
              <a:spcAft>
                <a:spcPts val="375"/>
              </a:spcAft>
            </a:pP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6 4 5 + * 25 2 3 + / -</a:t>
            </a:r>
            <a:endParaRPr lang="en-US" sz="1800"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50000"/>
              </a:lnSpc>
              <a:spcBef>
                <a:spcPts val="1200"/>
              </a:spcBef>
              <a:spcAft>
                <a:spcPts val="375"/>
              </a:spcAft>
            </a:pP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	Becomes  6 9 * 25 2 3 + / -</a:t>
            </a:r>
          </a:p>
          <a:p>
            <a:pPr>
              <a:lnSpc>
                <a:spcPct val="150000"/>
              </a:lnSpc>
              <a:spcBef>
                <a:spcPts val="1200"/>
              </a:spcBef>
              <a:spcAft>
                <a:spcPts val="375"/>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the next operator is a multiply * so the expression is now               </a:t>
            </a:r>
          </a:p>
          <a:p>
            <a:pPr>
              <a:lnSpc>
                <a:spcPct val="150000"/>
              </a:lnSpc>
              <a:spcBef>
                <a:spcPts val="1200"/>
              </a:spcBef>
              <a:spcAft>
                <a:spcPts val="375"/>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		6 9 * 25 2 3 + / -</a:t>
            </a:r>
          </a:p>
          <a:p>
            <a:pPr>
              <a:lnSpc>
                <a:spcPct val="150000"/>
              </a:lnSpc>
              <a:spcBef>
                <a:spcPts val="1200"/>
              </a:spcBef>
              <a:spcAft>
                <a:spcPts val="375"/>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which is 54, so the expression up to the next operator look like       </a:t>
            </a:r>
          </a:p>
          <a:p>
            <a:pPr>
              <a:lnSpc>
                <a:spcPct val="150000"/>
              </a:lnSpc>
              <a:spcBef>
                <a:spcPts val="1200"/>
              </a:spcBef>
              <a:spcAft>
                <a:spcPts val="375"/>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 		54 25 2 3 + / -</a:t>
            </a:r>
          </a:p>
          <a:p>
            <a:pPr>
              <a:lnSpc>
                <a:spcPct val="150000"/>
              </a:lnSpc>
              <a:spcBef>
                <a:spcPts val="1200"/>
              </a:spcBef>
              <a:spcAft>
                <a:spcPts val="375"/>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add the 2 and 3 together to make 5, the expression is now               </a:t>
            </a:r>
          </a:p>
          <a:p>
            <a:pPr>
              <a:lnSpc>
                <a:spcPct val="150000"/>
              </a:lnSpc>
              <a:spcBef>
                <a:spcPts val="1200"/>
              </a:spcBef>
              <a:spcAft>
                <a:spcPts val="375"/>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		54 25 5 / -</a:t>
            </a:r>
          </a:p>
          <a:p>
            <a:pPr>
              <a:lnSpc>
                <a:spcPct val="150000"/>
              </a:lnSpc>
              <a:spcBef>
                <a:spcPts val="1200"/>
              </a:spcBef>
              <a:spcAft>
                <a:spcPts val="375"/>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The next operator is a divide, so divide 25 by 5 to get the expression so far as</a:t>
            </a:r>
          </a:p>
          <a:p>
            <a:pPr>
              <a:lnSpc>
                <a:spcPct val="150000"/>
              </a:lnSpc>
              <a:spcBef>
                <a:spcPts val="1200"/>
              </a:spcBef>
              <a:spcAft>
                <a:spcPts val="375"/>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                                                   54 5 -</a:t>
            </a:r>
          </a:p>
          <a:p>
            <a:pPr>
              <a:lnSpc>
                <a:spcPct val="150000"/>
              </a:lnSpc>
              <a:spcBef>
                <a:spcPts val="1200"/>
              </a:spcBef>
              <a:spcAft>
                <a:spcPts val="375"/>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So finally subtract 5 from 54 and the answer is 49. </a:t>
            </a:r>
          </a:p>
          <a:p>
            <a:pPr>
              <a:lnSpc>
                <a:spcPct val="150000"/>
              </a:lnSpc>
              <a:spcBef>
                <a:spcPts val="1200"/>
              </a:spcBef>
              <a:spcAft>
                <a:spcPts val="375"/>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5</a:t>
            </a:fld>
            <a:endParaRPr lang="en-US" dirty="0"/>
          </a:p>
        </p:txBody>
      </p:sp>
    </p:spTree>
    <p:extLst>
      <p:ext uri="{BB962C8B-B14F-4D97-AF65-F5344CB8AC3E}">
        <p14:creationId xmlns:p14="http://schemas.microsoft.com/office/powerpoint/2010/main" val="160957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noAutofit/>
          </a:bodyPr>
          <a:lstStyle/>
          <a:p>
            <a:pPr algn="ctr"/>
            <a:r>
              <a:rPr lang="en-US" sz="24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Example               6*(4+5) - 25/(2+3)</a:t>
            </a:r>
            <a:br>
              <a:rPr lang="en-US" sz="2400" dirty="0">
                <a:effectLst/>
                <a:latin typeface="Bookman Old Style" panose="02050604050505020204" pitchFamily="18" charset="0"/>
                <a:ea typeface="Calibri" panose="020F0502020204030204" pitchFamily="34" charset="0"/>
                <a:cs typeface="Times New Roman" panose="02020603050405020304" pitchFamily="18" charset="0"/>
              </a:rPr>
            </a:br>
            <a:r>
              <a:rPr lang="en-US" sz="24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The answer is 49</a:t>
            </a:r>
            <a:endParaRPr lang="en-US" sz="2400" dirty="0">
              <a:latin typeface="Bookman Old Style" panose="02050604050505020204" pitchFamily="18" charset="0"/>
            </a:endParaRPr>
          </a:p>
        </p:txBody>
      </p:sp>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9/3/20XX</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Presentation Title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6</a:t>
            </a:fld>
            <a:endParaRPr lang="en-US" dirty="0"/>
          </a:p>
        </p:txBody>
      </p:sp>
      <p:sp>
        <p:nvSpPr>
          <p:cNvPr id="8" name="Content Placeholder 7">
            <a:extLst>
              <a:ext uri="{FF2B5EF4-FFF2-40B4-BE49-F238E27FC236}">
                <a16:creationId xmlns:a16="http://schemas.microsoft.com/office/drawing/2014/main" id="{9EB68DE6-4B1D-31DD-B907-0B8EC6F2CD67}"/>
              </a:ext>
            </a:extLst>
          </p:cNvPr>
          <p:cNvSpPr>
            <a:spLocks noGrp="1"/>
          </p:cNvSpPr>
          <p:nvPr>
            <p:ph idx="1"/>
          </p:nvPr>
        </p:nvSpPr>
        <p:spPr>
          <a:xfrm>
            <a:off x="508000" y="1357630"/>
            <a:ext cx="11816080" cy="5135245"/>
          </a:xfrm>
        </p:spPr>
        <p:txBody>
          <a:bodyPr>
            <a:normAutofit fontScale="77500" lnSpcReduction="20000"/>
          </a:bodyPr>
          <a:lstStyle/>
          <a:p>
            <a:pPr marL="0" indent="0">
              <a:lnSpc>
                <a:spcPct val="170000"/>
              </a:lnSpc>
              <a:spcBef>
                <a:spcPts val="0"/>
              </a:spcBef>
              <a:buNone/>
            </a:pPr>
            <a:r>
              <a:rPr lang="en-US" sz="2900" dirty="0">
                <a:latin typeface="Bookman Old Style" panose="02050604050505020204" pitchFamily="18" charset="0"/>
              </a:rPr>
              <a:t>In RPN it would be written</a:t>
            </a:r>
          </a:p>
          <a:p>
            <a:pPr marL="0" indent="0">
              <a:lnSpc>
                <a:spcPct val="170000"/>
              </a:lnSpc>
              <a:spcBef>
                <a:spcPts val="0"/>
              </a:spcBef>
              <a:buNone/>
            </a:pPr>
            <a:r>
              <a:rPr lang="en-US" sz="29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6 4 5 + * 25 2 3 + / -</a:t>
            </a:r>
            <a:endParaRPr lang="en-US" sz="2900" dirty="0">
              <a:effectLst/>
              <a:latin typeface="Bookman Old Style" panose="02050604050505020204" pitchFamily="18" charset="0"/>
              <a:ea typeface="Calibri" panose="020F0502020204030204" pitchFamily="34" charset="0"/>
              <a:cs typeface="Times New Roman" panose="02020603050405020304" pitchFamily="18" charset="0"/>
            </a:endParaRPr>
          </a:p>
          <a:p>
            <a:pPr>
              <a:lnSpc>
                <a:spcPct val="170000"/>
              </a:lnSpc>
              <a:spcBef>
                <a:spcPts val="0"/>
              </a:spcBef>
            </a:pPr>
            <a:r>
              <a:rPr lang="en-US" sz="29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start from the left and go to the first operator then carry out that operation on the preceding two numbers. </a:t>
            </a:r>
            <a:endParaRPr lang="en-US" sz="2900" dirty="0">
              <a:effectLst/>
              <a:latin typeface="Bookman Old Style" panose="02050604050505020204" pitchFamily="18" charset="0"/>
              <a:ea typeface="Calibri" panose="020F0502020204030204" pitchFamily="34" charset="0"/>
              <a:cs typeface="Times New Roman" panose="02020603050405020304" pitchFamily="18" charset="0"/>
            </a:endParaRPr>
          </a:p>
          <a:p>
            <a:pPr marL="914400" indent="0">
              <a:lnSpc>
                <a:spcPct val="170000"/>
              </a:lnSpc>
              <a:spcBef>
                <a:spcPts val="0"/>
              </a:spcBef>
              <a:buNone/>
            </a:pPr>
            <a:r>
              <a:rPr lang="en-US" sz="29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           6 4 5 + * 25 2 3 + / -       =    6 9 * 25 2 3 + / -</a:t>
            </a:r>
          </a:p>
          <a:p>
            <a:pPr>
              <a:lnSpc>
                <a:spcPct val="170000"/>
              </a:lnSpc>
              <a:spcBef>
                <a:spcPts val="0"/>
              </a:spcBef>
            </a:pPr>
            <a:r>
              <a:rPr lang="en-US" sz="2900" dirty="0">
                <a:effectLst/>
                <a:latin typeface="Bookman Old Style" panose="02050604050505020204" pitchFamily="18" charset="0"/>
                <a:ea typeface="Calibri" panose="020F0502020204030204" pitchFamily="34" charset="0"/>
                <a:cs typeface="Times New Roman" panose="02020603050405020304" pitchFamily="18" charset="0"/>
              </a:rPr>
              <a:t>the next multiply *    so the expression is now         6 9 * 25 2 3 + / -        =54</a:t>
            </a:r>
          </a:p>
          <a:p>
            <a:pPr>
              <a:lnSpc>
                <a:spcPct val="170000"/>
              </a:lnSpc>
              <a:spcBef>
                <a:spcPts val="0"/>
              </a:spcBef>
            </a:pPr>
            <a:r>
              <a:rPr lang="en-US" sz="2900" dirty="0">
                <a:effectLst/>
                <a:latin typeface="Bookman Old Style" panose="02050604050505020204" pitchFamily="18" charset="0"/>
                <a:ea typeface="Calibri" panose="020F0502020204030204" pitchFamily="34" charset="0"/>
                <a:cs typeface="Times New Roman" panose="02020603050405020304" pitchFamily="18" charset="0"/>
              </a:rPr>
              <a:t>the expression reduced to                                         54 25 2 3 + / -</a:t>
            </a:r>
          </a:p>
          <a:p>
            <a:pPr>
              <a:lnSpc>
                <a:spcPct val="170000"/>
              </a:lnSpc>
              <a:spcBef>
                <a:spcPts val="0"/>
              </a:spcBef>
            </a:pPr>
            <a:r>
              <a:rPr lang="en-US" sz="2900" dirty="0">
                <a:effectLst/>
                <a:latin typeface="Bookman Old Style" panose="02050604050505020204" pitchFamily="18" charset="0"/>
                <a:ea typeface="Calibri" panose="020F0502020204030204" pitchFamily="34" charset="0"/>
                <a:cs typeface="Times New Roman" panose="02020603050405020304" pitchFamily="18" charset="0"/>
              </a:rPr>
              <a:t>add the 2 and 3 together to make 5, the expression is now      54 25 5 / -</a:t>
            </a:r>
          </a:p>
          <a:p>
            <a:pPr>
              <a:lnSpc>
                <a:spcPct val="170000"/>
              </a:lnSpc>
              <a:spcBef>
                <a:spcPts val="0"/>
              </a:spcBef>
            </a:pPr>
            <a:r>
              <a:rPr lang="en-US" sz="2900" dirty="0">
                <a:effectLst/>
                <a:latin typeface="Bookman Old Style" panose="02050604050505020204" pitchFamily="18" charset="0"/>
                <a:ea typeface="Calibri" panose="020F0502020204030204" pitchFamily="34" charset="0"/>
                <a:cs typeface="Times New Roman" panose="02020603050405020304" pitchFamily="18" charset="0"/>
              </a:rPr>
              <a:t>The next operator is a divide, divide 25 by 5 =                            54 5 -</a:t>
            </a:r>
          </a:p>
          <a:p>
            <a:pPr marL="0" indent="0">
              <a:lnSpc>
                <a:spcPct val="170000"/>
              </a:lnSpc>
              <a:spcBef>
                <a:spcPts val="0"/>
              </a:spcBef>
              <a:buNone/>
            </a:pPr>
            <a:r>
              <a:rPr lang="en-US" sz="2900" dirty="0">
                <a:effectLst/>
                <a:latin typeface="Bookman Old Style" panose="02050604050505020204" pitchFamily="18" charset="0"/>
                <a:ea typeface="Calibri" panose="020F0502020204030204" pitchFamily="34" charset="0"/>
                <a:cs typeface="Times New Roman" panose="02020603050405020304" pitchFamily="18" charset="0"/>
              </a:rPr>
              <a:t>Subtract 5 from 54 and the answer is 49. </a:t>
            </a:r>
          </a:p>
          <a:p>
            <a:pPr marL="0" indent="0">
              <a:buNone/>
            </a:pPr>
            <a:endParaRPr lang="en-US" dirty="0"/>
          </a:p>
        </p:txBody>
      </p:sp>
    </p:spTree>
    <p:extLst>
      <p:ext uri="{BB962C8B-B14F-4D97-AF65-F5344CB8AC3E}">
        <p14:creationId xmlns:p14="http://schemas.microsoft.com/office/powerpoint/2010/main" val="409331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42CA09-2290-D592-91F7-D69014188B65}"/>
              </a:ext>
            </a:extLst>
          </p:cNvPr>
          <p:cNvSpPr>
            <a:spLocks noGrp="1"/>
          </p:cNvSpPr>
          <p:nvPr>
            <p:ph type="sldNum" sz="quarter" idx="12"/>
          </p:nvPr>
        </p:nvSpPr>
        <p:spPr/>
        <p:txBody>
          <a:bodyPr/>
          <a:lstStyle/>
          <a:p>
            <a:fld id="{B9713C8C-8E70-45D5-AE59-23E60168254E}" type="slidenum">
              <a:rPr lang="en-US" smtClean="0"/>
              <a:t>7</a:t>
            </a:fld>
            <a:endParaRPr lang="en-US" dirty="0"/>
          </a:p>
        </p:txBody>
      </p:sp>
      <p:pic>
        <p:nvPicPr>
          <p:cNvPr id="5" name="Reverse Polish Notation - Part 1">
            <a:hlinkClick r:id="" action="ppaction://media"/>
            <a:extLst>
              <a:ext uri="{FF2B5EF4-FFF2-40B4-BE49-F238E27FC236}">
                <a16:creationId xmlns:a16="http://schemas.microsoft.com/office/drawing/2014/main" id="{38218194-101D-FFBF-46D3-9F6A543D27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6160" y="1027906"/>
            <a:ext cx="9997440" cy="5213350"/>
          </a:xfrm>
          <a:prstGeom prst="rect">
            <a:avLst/>
          </a:prstGeom>
        </p:spPr>
      </p:pic>
      <p:sp>
        <p:nvSpPr>
          <p:cNvPr id="6" name="Title 1">
            <a:extLst>
              <a:ext uri="{FF2B5EF4-FFF2-40B4-BE49-F238E27FC236}">
                <a16:creationId xmlns:a16="http://schemas.microsoft.com/office/drawing/2014/main" id="{BC59AE82-45B9-485B-9449-DC63281BBF4F}"/>
              </a:ext>
            </a:extLst>
          </p:cNvPr>
          <p:cNvSpPr txBox="1">
            <a:spLocks/>
          </p:cNvSpPr>
          <p:nvPr/>
        </p:nvSpPr>
        <p:spPr>
          <a:xfrm>
            <a:off x="839788" y="365125"/>
            <a:ext cx="10515600" cy="1325563"/>
          </a:xfrm>
          <a:prstGeom prst="rect">
            <a:avLst/>
          </a:prstGeom>
        </p:spPr>
        <p:txBody>
          <a:bodyPr/>
          <a:lst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a:lstStyle>
          <a:p>
            <a:r>
              <a:rPr lang="en-US" sz="3600" dirty="0"/>
              <a:t>Watch the Video and notes the salient point</a:t>
            </a:r>
          </a:p>
        </p:txBody>
      </p:sp>
    </p:spTree>
    <p:extLst>
      <p:ext uri="{BB962C8B-B14F-4D97-AF65-F5344CB8AC3E}">
        <p14:creationId xmlns:p14="http://schemas.microsoft.com/office/powerpoint/2010/main" val="21221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1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Exercises</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8</a:t>
            </a:fld>
            <a:endParaRPr lang="en-US" dirty="0"/>
          </a:p>
        </p:txBody>
      </p:sp>
      <p:sp>
        <p:nvSpPr>
          <p:cNvPr id="4" name="Content Placeholder 3">
            <a:extLst>
              <a:ext uri="{FF2B5EF4-FFF2-40B4-BE49-F238E27FC236}">
                <a16:creationId xmlns:a16="http://schemas.microsoft.com/office/drawing/2014/main" id="{9BBC33BD-C37B-57B8-5C4A-DD00291829B9}"/>
              </a:ext>
            </a:extLst>
          </p:cNvPr>
          <p:cNvSpPr>
            <a:spLocks noGrp="1"/>
          </p:cNvSpPr>
          <p:nvPr>
            <p:ph idx="1"/>
          </p:nvPr>
        </p:nvSpPr>
        <p:spPr>
          <a:xfrm>
            <a:off x="838200" y="1767840"/>
            <a:ext cx="10515600" cy="4160520"/>
          </a:xfrm>
        </p:spPr>
        <p:txBody>
          <a:bodyPr>
            <a:normAutofit fontScale="92500" lnSpcReduction="10000"/>
          </a:bodyPr>
          <a:lstStyle/>
          <a:p>
            <a:pPr marL="457200" indent="-457200">
              <a:lnSpc>
                <a:spcPct val="150000"/>
              </a:lnSpc>
              <a:buFont typeface="+mj-lt"/>
              <a:buAutoNum type="arabicPeriod"/>
            </a:pPr>
            <a:r>
              <a:rPr lang="en-US" sz="1900" dirty="0">
                <a:latin typeface="Bookman Old Style" panose="02050604050505020204" pitchFamily="18" charset="0"/>
              </a:rPr>
              <a:t>Write the following in RPN</a:t>
            </a:r>
          </a:p>
          <a:p>
            <a:pPr marL="457200" indent="-457200">
              <a:lnSpc>
                <a:spcPct val="150000"/>
              </a:lnSpc>
              <a:buFont typeface="+mj-lt"/>
              <a:buAutoNum type="arabicPeriod"/>
            </a:pPr>
            <a:r>
              <a:rPr lang="en-US" sz="1900" dirty="0">
                <a:latin typeface="Bookman Old Style" panose="02050604050505020204" pitchFamily="18" charset="0"/>
              </a:rPr>
              <a:t>Write the infix expression x + y in Reverse Polish notation</a:t>
            </a:r>
          </a:p>
          <a:p>
            <a:pPr marL="457200" indent="-457200">
              <a:lnSpc>
                <a:spcPct val="150000"/>
              </a:lnSpc>
              <a:buFont typeface="+mj-lt"/>
              <a:buAutoNum type="arabicPeriod"/>
            </a:pPr>
            <a:r>
              <a:rPr lang="en-US" sz="1900" dirty="0">
                <a:latin typeface="Bookman Old Style" panose="02050604050505020204" pitchFamily="18" charset="0"/>
              </a:rPr>
              <a:t>Write the infix expression (x - y)*7 in RPN</a:t>
            </a:r>
          </a:p>
          <a:p>
            <a:pPr marL="457200" indent="-457200">
              <a:lnSpc>
                <a:spcPct val="150000"/>
              </a:lnSpc>
              <a:buFont typeface="+mj-lt"/>
              <a:buAutoNum type="arabicPeriod"/>
            </a:pPr>
            <a:r>
              <a:rPr lang="en-US" sz="1900" dirty="0">
                <a:latin typeface="Bookman Old Style" panose="02050604050505020204" pitchFamily="18" charset="0"/>
              </a:rPr>
              <a:t>Write the RPN expression x 2 ↑ in infix form</a:t>
            </a:r>
          </a:p>
          <a:p>
            <a:pPr marL="457200" indent="-457200">
              <a:lnSpc>
                <a:spcPct val="150000"/>
              </a:lnSpc>
              <a:buFont typeface="+mj-lt"/>
              <a:buAutoNum type="arabicPeriod"/>
            </a:pPr>
            <a:r>
              <a:rPr lang="en-US" sz="1900" dirty="0">
                <a:latin typeface="Bookman Old Style" panose="02050604050505020204" pitchFamily="18" charset="0"/>
              </a:rPr>
              <a:t>Write the RPN expression x y + x y - * in infix form</a:t>
            </a:r>
          </a:p>
          <a:p>
            <a:pPr marL="457200" indent="-457200">
              <a:lnSpc>
                <a:spcPct val="150000"/>
              </a:lnSpc>
              <a:buFont typeface="+mj-lt"/>
              <a:buAutoNum type="arabicPeriod"/>
            </a:pPr>
            <a:r>
              <a:rPr lang="en-US" sz="1900" dirty="0">
                <a:latin typeface="Bookman Old Style" panose="02050604050505020204" pitchFamily="18" charset="0"/>
              </a:rPr>
              <a:t>Write the infix expression (x + y)/3 in RPN</a:t>
            </a:r>
          </a:p>
          <a:p>
            <a:pPr marL="457200" indent="-457200">
              <a:lnSpc>
                <a:spcPct val="150000"/>
              </a:lnSpc>
              <a:buFont typeface="+mj-lt"/>
              <a:buAutoNum type="arabicPeriod"/>
            </a:pPr>
            <a:r>
              <a:rPr lang="en-US" sz="1900" dirty="0">
                <a:latin typeface="Bookman Old Style" panose="02050604050505020204" pitchFamily="18" charset="0"/>
              </a:rPr>
              <a:t>Write the RPN expression 6 x + 4 y + * as an infix expression</a:t>
            </a:r>
          </a:p>
          <a:p>
            <a:pPr marL="457200" indent="-457200">
              <a:lnSpc>
                <a:spcPct val="150000"/>
              </a:lnSpc>
              <a:buFont typeface="+mj-lt"/>
              <a:buAutoNum type="arabicPeriod"/>
            </a:pPr>
            <a:r>
              <a:rPr lang="en-US" sz="1900" dirty="0">
                <a:latin typeface="Bookman Old Style" panose="02050604050505020204" pitchFamily="18" charset="0"/>
              </a:rPr>
              <a:t>(6 + x)*(4 + y)</a:t>
            </a:r>
          </a:p>
          <a:p>
            <a:pPr marL="0" indent="0">
              <a:buNone/>
            </a:pPr>
            <a:endParaRPr lang="en-US" dirty="0"/>
          </a:p>
        </p:txBody>
      </p:sp>
    </p:spTree>
    <p:extLst>
      <p:ext uri="{BB962C8B-B14F-4D97-AF65-F5344CB8AC3E}">
        <p14:creationId xmlns:p14="http://schemas.microsoft.com/office/powerpoint/2010/main" val="149710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t>Why use Polish Notation.</a:t>
            </a:r>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9</a:t>
            </a:fld>
            <a:endParaRPr lang="en-US" dirty="0"/>
          </a:p>
        </p:txBody>
      </p:sp>
      <p:sp>
        <p:nvSpPr>
          <p:cNvPr id="34" name="TextBox 33">
            <a:extLst>
              <a:ext uri="{FF2B5EF4-FFF2-40B4-BE49-F238E27FC236}">
                <a16:creationId xmlns:a16="http://schemas.microsoft.com/office/drawing/2014/main" id="{3960C5C3-59F2-26D4-6481-EAC422E48E26}"/>
              </a:ext>
            </a:extLst>
          </p:cNvPr>
          <p:cNvSpPr txBox="1"/>
          <p:nvPr/>
        </p:nvSpPr>
        <p:spPr>
          <a:xfrm>
            <a:off x="492760" y="1690688"/>
            <a:ext cx="10861040" cy="4938981"/>
          </a:xfrm>
          <a:prstGeom prst="rect">
            <a:avLst/>
          </a:prstGeom>
          <a:noFill/>
        </p:spPr>
        <p:txBody>
          <a:bodyPr wrap="square">
            <a:spAutoFit/>
          </a:bodyPr>
          <a:lstStyle/>
          <a:p>
            <a:pPr marL="342900" lvl="0" indent="-342900">
              <a:lnSpc>
                <a:spcPct val="150000"/>
              </a:lnSpc>
              <a:spcBef>
                <a:spcPts val="1200"/>
              </a:spcBef>
              <a:spcAft>
                <a:spcPts val="375"/>
              </a:spcAft>
              <a:buFont typeface="Symbol" panose="05050102010706020507" pitchFamily="18" charset="2"/>
              <a:buChar char=""/>
            </a:pP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Leads to faster calculations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1200"/>
              </a:spcBef>
              <a:spcAft>
                <a:spcPts val="375"/>
              </a:spcAft>
              <a:buFont typeface="Symbol" panose="05050102010706020507" pitchFamily="18" charset="2"/>
              <a:buChar char=""/>
            </a:pP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Reverse Polish calculators do not need expressions to be parenthesized, so fewer operations need to be entered to perform typical calculations.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1200"/>
              </a:spcBef>
              <a:spcAft>
                <a:spcPts val="375"/>
              </a:spcAft>
              <a:buFont typeface="Symbol" panose="05050102010706020507" pitchFamily="18" charset="2"/>
              <a:buChar char=""/>
            </a:pP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Users of reverse Polish calculators made fewer mistakes than for other types of calculators.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1200"/>
              </a:spcBef>
              <a:spcAft>
                <a:spcPts val="375"/>
              </a:spcAft>
              <a:buFont typeface="Symbol" panose="05050102010706020507" pitchFamily="18" charset="2"/>
              <a:buChar char=""/>
            </a:pP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The increased speed from reverse Polish notation may be attributed to the smaller number of keystrokes needed to enter this notation, rather than to a smaller cognitive load on its users.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1200"/>
              </a:spcBef>
              <a:spcAft>
                <a:spcPts val="375"/>
              </a:spcAft>
            </a:pP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Disadvantage</a:t>
            </a:r>
          </a:p>
          <a:p>
            <a:pPr>
              <a:lnSpc>
                <a:spcPct val="150000"/>
              </a:lnSpc>
              <a:spcBef>
                <a:spcPts val="1200"/>
              </a:spcBef>
              <a:spcAft>
                <a:spcPts val="375"/>
              </a:spcAft>
            </a:pPr>
            <a:r>
              <a:rPr lang="en-US" sz="1800" dirty="0">
                <a:solidFill>
                  <a:srgbClr val="202122"/>
                </a:solidFill>
                <a:effectLst/>
                <a:latin typeface="Bookman Old Style" panose="02050604050505020204" pitchFamily="18" charset="0"/>
                <a:ea typeface="Calibri" panose="020F0502020204030204" pitchFamily="34" charset="0"/>
                <a:cs typeface="Arial" panose="020B0604020202020204" pitchFamily="34" charset="0"/>
              </a:rPr>
              <a:t>More difficult for users to learn than algebraic notation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7857121"/>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Brush presentation</Template>
  <TotalTime>120</TotalTime>
  <Words>1759</Words>
  <Application>Microsoft Office PowerPoint</Application>
  <PresentationFormat>Widescreen</PresentationFormat>
  <Paragraphs>172</Paragraphs>
  <Slides>20</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Bookman Old Style</vt:lpstr>
      <vt:lpstr>Calibri</vt:lpstr>
      <vt:lpstr>Century Gothic</vt:lpstr>
      <vt:lpstr>Elephant</vt:lpstr>
      <vt:lpstr>Symbol</vt:lpstr>
      <vt:lpstr>Times New Roman</vt:lpstr>
      <vt:lpstr>Brush</vt:lpstr>
      <vt:lpstr>Reverse Polish Notation</vt:lpstr>
      <vt:lpstr>Objectives</vt:lpstr>
      <vt:lpstr>Reverse Polish notation (RPN</vt:lpstr>
      <vt:lpstr>Example</vt:lpstr>
      <vt:lpstr>Consider the expression below 6*(4+5) - 25/(2+3) The answer is 49</vt:lpstr>
      <vt:lpstr>Example               6*(4+5) - 25/(2+3) The answer is 49</vt:lpstr>
      <vt:lpstr>PowerPoint Presentation</vt:lpstr>
      <vt:lpstr>Exercises</vt:lpstr>
      <vt:lpstr>Why use Polish Notation.</vt:lpstr>
      <vt:lpstr>Context Free language</vt:lpstr>
      <vt:lpstr>What is Context Free Grammar</vt:lpstr>
      <vt:lpstr>Types of context Free Language</vt:lpstr>
      <vt:lpstr>PowerPoint Presentation</vt:lpstr>
      <vt:lpstr>How it works?</vt:lpstr>
      <vt:lpstr>Non-terminals-: </vt:lpstr>
      <vt:lpstr>PowerPoint Presentation</vt:lpstr>
      <vt:lpstr>Recursion in Backus-Naur form</vt:lpstr>
      <vt:lpstr>Examples</vt:lpstr>
      <vt:lpstr>Examples</vt:lpstr>
      <vt:lpstr>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Reverse Polish Notation</dc:title>
  <dc:creator>ansterling@gmail.com</dc:creator>
  <cp:lastModifiedBy>Janet ReidSterling</cp:lastModifiedBy>
  <cp:revision>3</cp:revision>
  <dcterms:created xsi:type="dcterms:W3CDTF">2022-10-10T10:30:15Z</dcterms:created>
  <dcterms:modified xsi:type="dcterms:W3CDTF">2023-11-11T07:01:30Z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